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1"/>
  </p:notesMasterIdLst>
  <p:handoutMasterIdLst>
    <p:handoutMasterId r:id="rId32"/>
  </p:handoutMasterIdLst>
  <p:sldIdLst>
    <p:sldId id="256" r:id="rId2"/>
    <p:sldId id="567" r:id="rId3"/>
    <p:sldId id="628" r:id="rId4"/>
    <p:sldId id="266" r:id="rId5"/>
    <p:sldId id="275" r:id="rId6"/>
    <p:sldId id="276" r:id="rId7"/>
    <p:sldId id="277" r:id="rId8"/>
    <p:sldId id="285" r:id="rId9"/>
    <p:sldId id="286" r:id="rId10"/>
    <p:sldId id="278" r:id="rId11"/>
    <p:sldId id="626" r:id="rId12"/>
    <p:sldId id="284" r:id="rId13"/>
    <p:sldId id="627" r:id="rId14"/>
    <p:sldId id="268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629" r:id="rId25"/>
    <p:sldId id="683" r:id="rId26"/>
    <p:sldId id="686" r:id="rId27"/>
    <p:sldId id="687" r:id="rId28"/>
    <p:sldId id="688" r:id="rId29"/>
    <p:sldId id="69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7196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5" autoAdjust="0"/>
    <p:restoredTop sz="96532" autoAdjust="0"/>
  </p:normalViewPr>
  <p:slideViewPr>
    <p:cSldViewPr snapToGrid="0">
      <p:cViewPr varScale="1">
        <p:scale>
          <a:sx n="118" d="100"/>
          <a:sy n="118" d="100"/>
        </p:scale>
        <p:origin x="1104" y="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60"/>
    </p:cViewPr>
  </p:sorterViewPr>
  <p:notesViewPr>
    <p:cSldViewPr snapToGrid="0">
      <p:cViewPr varScale="1">
        <p:scale>
          <a:sx n="71" d="100"/>
          <a:sy n="71" d="100"/>
        </p:scale>
        <p:origin x="2472" y="84"/>
      </p:cViewPr>
      <p:guideLst>
        <p:guide orient="horz" pos="2880"/>
        <p:guide pos="2160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gan Ward" userId="005f875e491209cc" providerId="LiveId" clId="{53B72DF7-5AF8-4F51-B5E9-C720C9591A20}"/>
    <pc:docChg chg="custSel modSld">
      <pc:chgData name="Logan Ward" userId="005f875e491209cc" providerId="LiveId" clId="{53B72DF7-5AF8-4F51-B5E9-C720C9591A20}" dt="2019-09-04T17:58:23.715" v="0" actId="478"/>
      <pc:docMkLst>
        <pc:docMk/>
      </pc:docMkLst>
      <pc:sldChg chg="delSp delAnim">
        <pc:chgData name="Logan Ward" userId="005f875e491209cc" providerId="LiveId" clId="{53B72DF7-5AF8-4F51-B5E9-C720C9591A20}" dt="2019-09-04T17:58:23.715" v="0" actId="478"/>
        <pc:sldMkLst>
          <pc:docMk/>
          <pc:sldMk cId="12462723" sldId="277"/>
        </pc:sldMkLst>
        <pc:spChg chg="del">
          <ac:chgData name="Logan Ward" userId="005f875e491209cc" providerId="LiveId" clId="{53B72DF7-5AF8-4F51-B5E9-C720C9591A20}" dt="2019-09-04T17:58:23.715" v="0" actId="478"/>
          <ac:spMkLst>
            <pc:docMk/>
            <pc:sldMk cId="12462723" sldId="277"/>
            <ac:spMk id="19" creationId="{3BCA3143-1FEF-4E04-BA5B-44E260AADBA9}"/>
          </ac:spMkLst>
        </pc:spChg>
      </pc:sldChg>
    </pc:docChg>
  </pc:docChgLst>
  <pc:docChgLst>
    <pc:chgData name="Logan Ward" userId="005f875e491209cc" providerId="LiveId" clId="{8A9A3CD6-00FF-471F-9991-A49EBFBDFAE2}"/>
  </pc:docChgLst>
  <pc:docChgLst>
    <pc:chgData name="Logan Ward" userId="005f875e491209cc" providerId="LiveId" clId="{EA1B657B-256E-499B-BEE8-9ACB382633A2}"/>
  </pc:docChgLst>
  <pc:docChgLst>
    <pc:chgData name="Logan Ward" userId="005f875e491209cc" providerId="LiveId" clId="{6973C752-A4CB-43C0-9455-7F736F3B9E79}"/>
    <pc:docChg chg="custSel modSld">
      <pc:chgData name="Logan Ward" userId="005f875e491209cc" providerId="LiveId" clId="{6973C752-A4CB-43C0-9455-7F736F3B9E79}" dt="2019-06-12T15:50:43.279" v="519" actId="20577"/>
      <pc:docMkLst>
        <pc:docMk/>
      </pc:docMkLst>
      <pc:sldChg chg="modNotesTx">
        <pc:chgData name="Logan Ward" userId="005f875e491209cc" providerId="LiveId" clId="{6973C752-A4CB-43C0-9455-7F736F3B9E79}" dt="2019-06-12T15:50:43.279" v="519" actId="20577"/>
        <pc:sldMkLst>
          <pc:docMk/>
          <pc:sldMk cId="2908050702" sldId="6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D4E903-8596-4290-9546-5B688D3B4136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D72E90C5-7451-4EF5-BA2B-6C5E680DE2E4}">
      <dgm:prSet phldrT="[Text]"/>
      <dgm:spPr/>
      <dgm:t>
        <a:bodyPr/>
        <a:lstStyle/>
        <a:p>
          <a:r>
            <a:rPr lang="en-US" dirty="0"/>
            <a:t>Collect</a:t>
          </a:r>
        </a:p>
      </dgm:t>
    </dgm:pt>
    <dgm:pt modelId="{20E1AACC-8735-4929-ADBF-06ADF5750E16}" type="parTrans" cxnId="{C78C75B3-88C3-41E7-B6BC-C2F882B6A755}">
      <dgm:prSet/>
      <dgm:spPr/>
      <dgm:t>
        <a:bodyPr/>
        <a:lstStyle/>
        <a:p>
          <a:endParaRPr lang="en-US"/>
        </a:p>
      </dgm:t>
    </dgm:pt>
    <dgm:pt modelId="{3994F807-CC40-440A-BFDD-AACAE0D89A0C}" type="sibTrans" cxnId="{C78C75B3-88C3-41E7-B6BC-C2F882B6A755}">
      <dgm:prSet/>
      <dgm:spPr/>
      <dgm:t>
        <a:bodyPr/>
        <a:lstStyle/>
        <a:p>
          <a:endParaRPr lang="en-US"/>
        </a:p>
      </dgm:t>
    </dgm:pt>
    <dgm:pt modelId="{0576AB94-45D8-464D-A182-E0A004585CFA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0C688127-E4A4-4FC1-941A-48FBA4FCC7EB}" type="parTrans" cxnId="{9377773F-7A8B-493F-A472-BECEC0DF8505}">
      <dgm:prSet/>
      <dgm:spPr/>
      <dgm:t>
        <a:bodyPr/>
        <a:lstStyle/>
        <a:p>
          <a:endParaRPr lang="en-US"/>
        </a:p>
      </dgm:t>
    </dgm:pt>
    <dgm:pt modelId="{719C7E74-A205-412B-BCDA-555E1392764E}" type="sibTrans" cxnId="{9377773F-7A8B-493F-A472-BECEC0DF8505}">
      <dgm:prSet/>
      <dgm:spPr/>
      <dgm:t>
        <a:bodyPr/>
        <a:lstStyle/>
        <a:p>
          <a:endParaRPr lang="en-US"/>
        </a:p>
      </dgm:t>
    </dgm:pt>
    <dgm:pt modelId="{8E60137F-0B4C-416F-8F92-99E16B2798C7}">
      <dgm:prSet phldrT="[Text]"/>
      <dgm:spPr/>
      <dgm:t>
        <a:bodyPr/>
        <a:lstStyle/>
        <a:p>
          <a:r>
            <a:rPr lang="en-US" dirty="0"/>
            <a:t>Represent</a:t>
          </a:r>
        </a:p>
      </dgm:t>
    </dgm:pt>
    <dgm:pt modelId="{7B2D8ECB-306D-4DAE-A2BB-66C61184C36A}" type="parTrans" cxnId="{F8BEE7B7-8334-4FD2-9AEB-CD7F9ECA41B4}">
      <dgm:prSet/>
      <dgm:spPr/>
      <dgm:t>
        <a:bodyPr/>
        <a:lstStyle/>
        <a:p>
          <a:endParaRPr lang="en-US"/>
        </a:p>
      </dgm:t>
    </dgm:pt>
    <dgm:pt modelId="{A1FCED26-EE68-46C3-A123-90ABB3E9E820}" type="sibTrans" cxnId="{F8BEE7B7-8334-4FD2-9AEB-CD7F9ECA41B4}">
      <dgm:prSet/>
      <dgm:spPr/>
      <dgm:t>
        <a:bodyPr/>
        <a:lstStyle/>
        <a:p>
          <a:endParaRPr lang="en-US"/>
        </a:p>
      </dgm:t>
    </dgm:pt>
    <dgm:pt modelId="{8683A235-01E4-4DDF-A14C-D62ED7A0B394}">
      <dgm:prSet phldrT="[Text]"/>
      <dgm:spPr/>
      <dgm:t>
        <a:bodyPr/>
        <a:lstStyle/>
        <a:p>
          <a:r>
            <a:rPr lang="en-US" dirty="0"/>
            <a:t>Learn</a:t>
          </a:r>
        </a:p>
      </dgm:t>
    </dgm:pt>
    <dgm:pt modelId="{01D70926-183C-4625-B170-F924ADAB8ECE}" type="parTrans" cxnId="{B0FFF6EF-B733-4E45-8E05-F4023F887B0C}">
      <dgm:prSet/>
      <dgm:spPr/>
      <dgm:t>
        <a:bodyPr/>
        <a:lstStyle/>
        <a:p>
          <a:endParaRPr lang="en-US"/>
        </a:p>
      </dgm:t>
    </dgm:pt>
    <dgm:pt modelId="{0833F056-A0FB-455D-9C64-F9D0A3AB9CB4}" type="sibTrans" cxnId="{B0FFF6EF-B733-4E45-8E05-F4023F887B0C}">
      <dgm:prSet/>
      <dgm:spPr/>
      <dgm:t>
        <a:bodyPr/>
        <a:lstStyle/>
        <a:p>
          <a:endParaRPr lang="en-US"/>
        </a:p>
      </dgm:t>
    </dgm:pt>
    <dgm:pt modelId="{C3040F5D-0BDD-4A2D-AF25-FFF44013AA72}" type="pres">
      <dgm:prSet presAssocID="{27D4E903-8596-4290-9546-5B688D3B4136}" presName="Name0" presStyleCnt="0">
        <dgm:presLayoutVars>
          <dgm:dir/>
          <dgm:resizeHandles val="exact"/>
        </dgm:presLayoutVars>
      </dgm:prSet>
      <dgm:spPr/>
    </dgm:pt>
    <dgm:pt modelId="{E91C8135-C0F6-4DB7-81DB-06FF78C0F81A}" type="pres">
      <dgm:prSet presAssocID="{D72E90C5-7451-4EF5-BA2B-6C5E680DE2E4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C3F96-D412-49D5-AE44-07200249685B}" type="pres">
      <dgm:prSet presAssocID="{3994F807-CC40-440A-BFDD-AACAE0D89A0C}" presName="parSpace" presStyleCnt="0"/>
      <dgm:spPr/>
    </dgm:pt>
    <dgm:pt modelId="{D933E72F-D4E5-4573-B526-FE93B9F08E1F}" type="pres">
      <dgm:prSet presAssocID="{0576AB94-45D8-464D-A182-E0A004585CFA}" presName="parTxOnly" presStyleLbl="node1" presStyleIdx="1" presStyleCnt="4" custScaleX="1118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4B6F5-DCB0-4A41-B699-FA907AE3F317}" type="pres">
      <dgm:prSet presAssocID="{719C7E74-A205-412B-BCDA-555E1392764E}" presName="parSpace" presStyleCnt="0"/>
      <dgm:spPr/>
    </dgm:pt>
    <dgm:pt modelId="{64F4598B-DC45-4628-B579-AE50A70DA334}" type="pres">
      <dgm:prSet presAssocID="{8E60137F-0B4C-416F-8F92-99E16B2798C7}" presName="parTxOnly" presStyleLbl="node1" presStyleIdx="2" presStyleCnt="4" custScaleX="1231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9B972-F1A5-4B06-86CB-E16752085EBF}" type="pres">
      <dgm:prSet presAssocID="{A1FCED26-EE68-46C3-A123-90ABB3E9E820}" presName="parSpace" presStyleCnt="0"/>
      <dgm:spPr/>
    </dgm:pt>
    <dgm:pt modelId="{DFCACF6D-A4AC-4973-8031-56637EA5ED63}" type="pres">
      <dgm:prSet presAssocID="{8683A235-01E4-4DDF-A14C-D62ED7A0B394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9A3020-0492-47BA-A691-04384B655BD0}" type="presOf" srcId="{8E60137F-0B4C-416F-8F92-99E16B2798C7}" destId="{64F4598B-DC45-4628-B579-AE50A70DA334}" srcOrd="0" destOrd="0" presId="urn:microsoft.com/office/officeart/2005/8/layout/hChevron3"/>
    <dgm:cxn modelId="{B0FFF6EF-B733-4E45-8E05-F4023F887B0C}" srcId="{27D4E903-8596-4290-9546-5B688D3B4136}" destId="{8683A235-01E4-4DDF-A14C-D62ED7A0B394}" srcOrd="3" destOrd="0" parTransId="{01D70926-183C-4625-B170-F924ADAB8ECE}" sibTransId="{0833F056-A0FB-455D-9C64-F9D0A3AB9CB4}"/>
    <dgm:cxn modelId="{BDC314ED-F84F-4865-8E02-A7158A029CA5}" type="presOf" srcId="{27D4E903-8596-4290-9546-5B688D3B4136}" destId="{C3040F5D-0BDD-4A2D-AF25-FFF44013AA72}" srcOrd="0" destOrd="0" presId="urn:microsoft.com/office/officeart/2005/8/layout/hChevron3"/>
    <dgm:cxn modelId="{429E9B9A-1B63-4A2C-BC37-A4D12F1057FF}" type="presOf" srcId="{0576AB94-45D8-464D-A182-E0A004585CFA}" destId="{D933E72F-D4E5-4573-B526-FE93B9F08E1F}" srcOrd="0" destOrd="0" presId="urn:microsoft.com/office/officeart/2005/8/layout/hChevron3"/>
    <dgm:cxn modelId="{F8BEE7B7-8334-4FD2-9AEB-CD7F9ECA41B4}" srcId="{27D4E903-8596-4290-9546-5B688D3B4136}" destId="{8E60137F-0B4C-416F-8F92-99E16B2798C7}" srcOrd="2" destOrd="0" parTransId="{7B2D8ECB-306D-4DAE-A2BB-66C61184C36A}" sibTransId="{A1FCED26-EE68-46C3-A123-90ABB3E9E820}"/>
    <dgm:cxn modelId="{146A7EB1-8FC2-4A53-9FFA-E1F991666584}" type="presOf" srcId="{8683A235-01E4-4DDF-A14C-D62ED7A0B394}" destId="{DFCACF6D-A4AC-4973-8031-56637EA5ED63}" srcOrd="0" destOrd="0" presId="urn:microsoft.com/office/officeart/2005/8/layout/hChevron3"/>
    <dgm:cxn modelId="{9377773F-7A8B-493F-A472-BECEC0DF8505}" srcId="{27D4E903-8596-4290-9546-5B688D3B4136}" destId="{0576AB94-45D8-464D-A182-E0A004585CFA}" srcOrd="1" destOrd="0" parTransId="{0C688127-E4A4-4FC1-941A-48FBA4FCC7EB}" sibTransId="{719C7E74-A205-412B-BCDA-555E1392764E}"/>
    <dgm:cxn modelId="{AF6CD0AD-0229-4D94-99F0-6BDC3BE93217}" type="presOf" srcId="{D72E90C5-7451-4EF5-BA2B-6C5E680DE2E4}" destId="{E91C8135-C0F6-4DB7-81DB-06FF78C0F81A}" srcOrd="0" destOrd="0" presId="urn:microsoft.com/office/officeart/2005/8/layout/hChevron3"/>
    <dgm:cxn modelId="{C78C75B3-88C3-41E7-B6BC-C2F882B6A755}" srcId="{27D4E903-8596-4290-9546-5B688D3B4136}" destId="{D72E90C5-7451-4EF5-BA2B-6C5E680DE2E4}" srcOrd="0" destOrd="0" parTransId="{20E1AACC-8735-4929-ADBF-06ADF5750E16}" sibTransId="{3994F807-CC40-440A-BFDD-AACAE0D89A0C}"/>
    <dgm:cxn modelId="{A7D837F2-BA02-4A18-AFB6-53959F6A2B89}" type="presParOf" srcId="{C3040F5D-0BDD-4A2D-AF25-FFF44013AA72}" destId="{E91C8135-C0F6-4DB7-81DB-06FF78C0F81A}" srcOrd="0" destOrd="0" presId="urn:microsoft.com/office/officeart/2005/8/layout/hChevron3"/>
    <dgm:cxn modelId="{DB148065-534C-4900-BF75-CFF30B5FC239}" type="presParOf" srcId="{C3040F5D-0BDD-4A2D-AF25-FFF44013AA72}" destId="{EBDC3F96-D412-49D5-AE44-07200249685B}" srcOrd="1" destOrd="0" presId="urn:microsoft.com/office/officeart/2005/8/layout/hChevron3"/>
    <dgm:cxn modelId="{8C0B74D0-A0EC-4C95-BDA4-50F904019299}" type="presParOf" srcId="{C3040F5D-0BDD-4A2D-AF25-FFF44013AA72}" destId="{D933E72F-D4E5-4573-B526-FE93B9F08E1F}" srcOrd="2" destOrd="0" presId="urn:microsoft.com/office/officeart/2005/8/layout/hChevron3"/>
    <dgm:cxn modelId="{553A5CC5-420D-4007-8847-C28DE49BA8BE}" type="presParOf" srcId="{C3040F5D-0BDD-4A2D-AF25-FFF44013AA72}" destId="{3FF4B6F5-DCB0-4A41-B699-FA907AE3F317}" srcOrd="3" destOrd="0" presId="urn:microsoft.com/office/officeart/2005/8/layout/hChevron3"/>
    <dgm:cxn modelId="{0C287389-F0A8-4581-BC8B-411713AFE0D7}" type="presParOf" srcId="{C3040F5D-0BDD-4A2D-AF25-FFF44013AA72}" destId="{64F4598B-DC45-4628-B579-AE50A70DA334}" srcOrd="4" destOrd="0" presId="urn:microsoft.com/office/officeart/2005/8/layout/hChevron3"/>
    <dgm:cxn modelId="{648AB4E9-F15A-4934-88AF-0C3C64413C8F}" type="presParOf" srcId="{C3040F5D-0BDD-4A2D-AF25-FFF44013AA72}" destId="{9889B972-F1A5-4B06-86CB-E16752085EBF}" srcOrd="5" destOrd="0" presId="urn:microsoft.com/office/officeart/2005/8/layout/hChevron3"/>
    <dgm:cxn modelId="{3C967002-C7FC-4D7D-BF9D-90CA65E9F285}" type="presParOf" srcId="{C3040F5D-0BDD-4A2D-AF25-FFF44013AA72}" destId="{DFCACF6D-A4AC-4973-8031-56637EA5ED6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D4E903-8596-4290-9546-5B688D3B4136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D72E90C5-7451-4EF5-BA2B-6C5E680DE2E4}">
      <dgm:prSet phldrT="[Text]"/>
      <dgm:spPr/>
      <dgm:t>
        <a:bodyPr/>
        <a:lstStyle/>
        <a:p>
          <a:pPr algn="ctr"/>
          <a:r>
            <a:rPr lang="en-US" dirty="0"/>
            <a:t>Collect</a:t>
          </a:r>
        </a:p>
      </dgm:t>
    </dgm:pt>
    <dgm:pt modelId="{20E1AACC-8735-4929-ADBF-06ADF5750E16}" type="parTrans" cxnId="{C78C75B3-88C3-41E7-B6BC-C2F882B6A755}">
      <dgm:prSet/>
      <dgm:spPr/>
      <dgm:t>
        <a:bodyPr/>
        <a:lstStyle/>
        <a:p>
          <a:pPr algn="ctr"/>
          <a:endParaRPr lang="en-US"/>
        </a:p>
      </dgm:t>
    </dgm:pt>
    <dgm:pt modelId="{3994F807-CC40-440A-BFDD-AACAE0D89A0C}" type="sibTrans" cxnId="{C78C75B3-88C3-41E7-B6BC-C2F882B6A755}">
      <dgm:prSet/>
      <dgm:spPr/>
      <dgm:t>
        <a:bodyPr/>
        <a:lstStyle/>
        <a:p>
          <a:pPr algn="ctr"/>
          <a:endParaRPr lang="en-US"/>
        </a:p>
      </dgm:t>
    </dgm:pt>
    <dgm:pt modelId="{0576AB94-45D8-464D-A182-E0A004585CFA}">
      <dgm:prSet phldrT="[Text]"/>
      <dgm:spPr/>
      <dgm:t>
        <a:bodyPr/>
        <a:lstStyle/>
        <a:p>
          <a:pPr algn="ctr"/>
          <a:r>
            <a:rPr lang="en-US" dirty="0"/>
            <a:t>Process</a:t>
          </a:r>
        </a:p>
      </dgm:t>
    </dgm:pt>
    <dgm:pt modelId="{0C688127-E4A4-4FC1-941A-48FBA4FCC7EB}" type="parTrans" cxnId="{9377773F-7A8B-493F-A472-BECEC0DF8505}">
      <dgm:prSet/>
      <dgm:spPr/>
      <dgm:t>
        <a:bodyPr/>
        <a:lstStyle/>
        <a:p>
          <a:pPr algn="ctr"/>
          <a:endParaRPr lang="en-US"/>
        </a:p>
      </dgm:t>
    </dgm:pt>
    <dgm:pt modelId="{719C7E74-A205-412B-BCDA-555E1392764E}" type="sibTrans" cxnId="{9377773F-7A8B-493F-A472-BECEC0DF8505}">
      <dgm:prSet/>
      <dgm:spPr/>
      <dgm:t>
        <a:bodyPr/>
        <a:lstStyle/>
        <a:p>
          <a:pPr algn="ctr"/>
          <a:endParaRPr lang="en-US"/>
        </a:p>
      </dgm:t>
    </dgm:pt>
    <dgm:pt modelId="{8E60137F-0B4C-416F-8F92-99E16B2798C7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algn="ctr"/>
          <a:r>
            <a:rPr lang="en-US" dirty="0"/>
            <a:t>Represent</a:t>
          </a:r>
        </a:p>
      </dgm:t>
    </dgm:pt>
    <dgm:pt modelId="{7B2D8ECB-306D-4DAE-A2BB-66C61184C36A}" type="parTrans" cxnId="{F8BEE7B7-8334-4FD2-9AEB-CD7F9ECA41B4}">
      <dgm:prSet/>
      <dgm:spPr/>
      <dgm:t>
        <a:bodyPr/>
        <a:lstStyle/>
        <a:p>
          <a:pPr algn="ctr"/>
          <a:endParaRPr lang="en-US"/>
        </a:p>
      </dgm:t>
    </dgm:pt>
    <dgm:pt modelId="{A1FCED26-EE68-46C3-A123-90ABB3E9E820}" type="sibTrans" cxnId="{F8BEE7B7-8334-4FD2-9AEB-CD7F9ECA41B4}">
      <dgm:prSet/>
      <dgm:spPr/>
      <dgm:t>
        <a:bodyPr/>
        <a:lstStyle/>
        <a:p>
          <a:pPr algn="ctr"/>
          <a:endParaRPr lang="en-US"/>
        </a:p>
      </dgm:t>
    </dgm:pt>
    <dgm:pt modelId="{8683A235-01E4-4DDF-A14C-D62ED7A0B394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algn="ctr"/>
          <a:r>
            <a:rPr lang="en-US" dirty="0"/>
            <a:t>Learn</a:t>
          </a:r>
        </a:p>
      </dgm:t>
    </dgm:pt>
    <dgm:pt modelId="{01D70926-183C-4625-B170-F924ADAB8ECE}" type="parTrans" cxnId="{B0FFF6EF-B733-4E45-8E05-F4023F887B0C}">
      <dgm:prSet/>
      <dgm:spPr/>
      <dgm:t>
        <a:bodyPr/>
        <a:lstStyle/>
        <a:p>
          <a:pPr algn="ctr"/>
          <a:endParaRPr lang="en-US"/>
        </a:p>
      </dgm:t>
    </dgm:pt>
    <dgm:pt modelId="{0833F056-A0FB-455D-9C64-F9D0A3AB9CB4}" type="sibTrans" cxnId="{B0FFF6EF-B733-4E45-8E05-F4023F887B0C}">
      <dgm:prSet/>
      <dgm:spPr/>
      <dgm:t>
        <a:bodyPr/>
        <a:lstStyle/>
        <a:p>
          <a:pPr algn="ctr"/>
          <a:endParaRPr lang="en-US"/>
        </a:p>
      </dgm:t>
    </dgm:pt>
    <dgm:pt modelId="{C3040F5D-0BDD-4A2D-AF25-FFF44013AA72}" type="pres">
      <dgm:prSet presAssocID="{27D4E903-8596-4290-9546-5B688D3B4136}" presName="Name0" presStyleCnt="0">
        <dgm:presLayoutVars>
          <dgm:dir/>
          <dgm:resizeHandles val="exact"/>
        </dgm:presLayoutVars>
      </dgm:prSet>
      <dgm:spPr/>
    </dgm:pt>
    <dgm:pt modelId="{E91C8135-C0F6-4DB7-81DB-06FF78C0F81A}" type="pres">
      <dgm:prSet presAssocID="{D72E90C5-7451-4EF5-BA2B-6C5E680DE2E4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C3F96-D412-49D5-AE44-07200249685B}" type="pres">
      <dgm:prSet presAssocID="{3994F807-CC40-440A-BFDD-AACAE0D89A0C}" presName="parSpace" presStyleCnt="0"/>
      <dgm:spPr/>
    </dgm:pt>
    <dgm:pt modelId="{D933E72F-D4E5-4573-B526-FE93B9F08E1F}" type="pres">
      <dgm:prSet presAssocID="{0576AB94-45D8-464D-A182-E0A004585CFA}" presName="parTxOnly" presStyleLbl="node1" presStyleIdx="1" presStyleCnt="4" custScaleX="1118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4B6F5-DCB0-4A41-B699-FA907AE3F317}" type="pres">
      <dgm:prSet presAssocID="{719C7E74-A205-412B-BCDA-555E1392764E}" presName="parSpace" presStyleCnt="0"/>
      <dgm:spPr/>
    </dgm:pt>
    <dgm:pt modelId="{64F4598B-DC45-4628-B579-AE50A70DA334}" type="pres">
      <dgm:prSet presAssocID="{8E60137F-0B4C-416F-8F92-99E16B2798C7}" presName="parTxOnly" presStyleLbl="node1" presStyleIdx="2" presStyleCnt="4" custScaleX="1231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9B972-F1A5-4B06-86CB-E16752085EBF}" type="pres">
      <dgm:prSet presAssocID="{A1FCED26-EE68-46C3-A123-90ABB3E9E820}" presName="parSpace" presStyleCnt="0"/>
      <dgm:spPr/>
    </dgm:pt>
    <dgm:pt modelId="{DFCACF6D-A4AC-4973-8031-56637EA5ED63}" type="pres">
      <dgm:prSet presAssocID="{8683A235-01E4-4DDF-A14C-D62ED7A0B394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9A3020-0492-47BA-A691-04384B655BD0}" type="presOf" srcId="{8E60137F-0B4C-416F-8F92-99E16B2798C7}" destId="{64F4598B-DC45-4628-B579-AE50A70DA334}" srcOrd="0" destOrd="0" presId="urn:microsoft.com/office/officeart/2005/8/layout/hChevron3"/>
    <dgm:cxn modelId="{B0FFF6EF-B733-4E45-8E05-F4023F887B0C}" srcId="{27D4E903-8596-4290-9546-5B688D3B4136}" destId="{8683A235-01E4-4DDF-A14C-D62ED7A0B394}" srcOrd="3" destOrd="0" parTransId="{01D70926-183C-4625-B170-F924ADAB8ECE}" sibTransId="{0833F056-A0FB-455D-9C64-F9D0A3AB9CB4}"/>
    <dgm:cxn modelId="{BDC314ED-F84F-4865-8E02-A7158A029CA5}" type="presOf" srcId="{27D4E903-8596-4290-9546-5B688D3B4136}" destId="{C3040F5D-0BDD-4A2D-AF25-FFF44013AA72}" srcOrd="0" destOrd="0" presId="urn:microsoft.com/office/officeart/2005/8/layout/hChevron3"/>
    <dgm:cxn modelId="{429E9B9A-1B63-4A2C-BC37-A4D12F1057FF}" type="presOf" srcId="{0576AB94-45D8-464D-A182-E0A004585CFA}" destId="{D933E72F-D4E5-4573-B526-FE93B9F08E1F}" srcOrd="0" destOrd="0" presId="urn:microsoft.com/office/officeart/2005/8/layout/hChevron3"/>
    <dgm:cxn modelId="{F8BEE7B7-8334-4FD2-9AEB-CD7F9ECA41B4}" srcId="{27D4E903-8596-4290-9546-5B688D3B4136}" destId="{8E60137F-0B4C-416F-8F92-99E16B2798C7}" srcOrd="2" destOrd="0" parTransId="{7B2D8ECB-306D-4DAE-A2BB-66C61184C36A}" sibTransId="{A1FCED26-EE68-46C3-A123-90ABB3E9E820}"/>
    <dgm:cxn modelId="{146A7EB1-8FC2-4A53-9FFA-E1F991666584}" type="presOf" srcId="{8683A235-01E4-4DDF-A14C-D62ED7A0B394}" destId="{DFCACF6D-A4AC-4973-8031-56637EA5ED63}" srcOrd="0" destOrd="0" presId="urn:microsoft.com/office/officeart/2005/8/layout/hChevron3"/>
    <dgm:cxn modelId="{9377773F-7A8B-493F-A472-BECEC0DF8505}" srcId="{27D4E903-8596-4290-9546-5B688D3B4136}" destId="{0576AB94-45D8-464D-A182-E0A004585CFA}" srcOrd="1" destOrd="0" parTransId="{0C688127-E4A4-4FC1-941A-48FBA4FCC7EB}" sibTransId="{719C7E74-A205-412B-BCDA-555E1392764E}"/>
    <dgm:cxn modelId="{AF6CD0AD-0229-4D94-99F0-6BDC3BE93217}" type="presOf" srcId="{D72E90C5-7451-4EF5-BA2B-6C5E680DE2E4}" destId="{E91C8135-C0F6-4DB7-81DB-06FF78C0F81A}" srcOrd="0" destOrd="0" presId="urn:microsoft.com/office/officeart/2005/8/layout/hChevron3"/>
    <dgm:cxn modelId="{C78C75B3-88C3-41E7-B6BC-C2F882B6A755}" srcId="{27D4E903-8596-4290-9546-5B688D3B4136}" destId="{D72E90C5-7451-4EF5-BA2B-6C5E680DE2E4}" srcOrd="0" destOrd="0" parTransId="{20E1AACC-8735-4929-ADBF-06ADF5750E16}" sibTransId="{3994F807-CC40-440A-BFDD-AACAE0D89A0C}"/>
    <dgm:cxn modelId="{A7D837F2-BA02-4A18-AFB6-53959F6A2B89}" type="presParOf" srcId="{C3040F5D-0BDD-4A2D-AF25-FFF44013AA72}" destId="{E91C8135-C0F6-4DB7-81DB-06FF78C0F81A}" srcOrd="0" destOrd="0" presId="urn:microsoft.com/office/officeart/2005/8/layout/hChevron3"/>
    <dgm:cxn modelId="{DB148065-534C-4900-BF75-CFF30B5FC239}" type="presParOf" srcId="{C3040F5D-0BDD-4A2D-AF25-FFF44013AA72}" destId="{EBDC3F96-D412-49D5-AE44-07200249685B}" srcOrd="1" destOrd="0" presId="urn:microsoft.com/office/officeart/2005/8/layout/hChevron3"/>
    <dgm:cxn modelId="{8C0B74D0-A0EC-4C95-BDA4-50F904019299}" type="presParOf" srcId="{C3040F5D-0BDD-4A2D-AF25-FFF44013AA72}" destId="{D933E72F-D4E5-4573-B526-FE93B9F08E1F}" srcOrd="2" destOrd="0" presId="urn:microsoft.com/office/officeart/2005/8/layout/hChevron3"/>
    <dgm:cxn modelId="{553A5CC5-420D-4007-8847-C28DE49BA8BE}" type="presParOf" srcId="{C3040F5D-0BDD-4A2D-AF25-FFF44013AA72}" destId="{3FF4B6F5-DCB0-4A41-B699-FA907AE3F317}" srcOrd="3" destOrd="0" presId="urn:microsoft.com/office/officeart/2005/8/layout/hChevron3"/>
    <dgm:cxn modelId="{0C287389-F0A8-4581-BC8B-411713AFE0D7}" type="presParOf" srcId="{C3040F5D-0BDD-4A2D-AF25-FFF44013AA72}" destId="{64F4598B-DC45-4628-B579-AE50A70DA334}" srcOrd="4" destOrd="0" presId="urn:microsoft.com/office/officeart/2005/8/layout/hChevron3"/>
    <dgm:cxn modelId="{648AB4E9-F15A-4934-88AF-0C3C64413C8F}" type="presParOf" srcId="{C3040F5D-0BDD-4A2D-AF25-FFF44013AA72}" destId="{9889B972-F1A5-4B06-86CB-E16752085EBF}" srcOrd="5" destOrd="0" presId="urn:microsoft.com/office/officeart/2005/8/layout/hChevron3"/>
    <dgm:cxn modelId="{3C967002-C7FC-4D7D-BF9D-90CA65E9F285}" type="presParOf" srcId="{C3040F5D-0BDD-4A2D-AF25-FFF44013AA72}" destId="{DFCACF6D-A4AC-4973-8031-56637EA5ED6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D4E903-8596-4290-9546-5B688D3B4136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D72E90C5-7451-4EF5-BA2B-6C5E680DE2E4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algn="ctr"/>
          <a:r>
            <a:rPr lang="en-US" dirty="0"/>
            <a:t>Collect</a:t>
          </a:r>
        </a:p>
      </dgm:t>
    </dgm:pt>
    <dgm:pt modelId="{20E1AACC-8735-4929-ADBF-06ADF5750E16}" type="parTrans" cxnId="{C78C75B3-88C3-41E7-B6BC-C2F882B6A755}">
      <dgm:prSet/>
      <dgm:spPr/>
      <dgm:t>
        <a:bodyPr/>
        <a:lstStyle/>
        <a:p>
          <a:pPr algn="ctr"/>
          <a:endParaRPr lang="en-US"/>
        </a:p>
      </dgm:t>
    </dgm:pt>
    <dgm:pt modelId="{3994F807-CC40-440A-BFDD-AACAE0D89A0C}" type="sibTrans" cxnId="{C78C75B3-88C3-41E7-B6BC-C2F882B6A755}">
      <dgm:prSet/>
      <dgm:spPr/>
      <dgm:t>
        <a:bodyPr/>
        <a:lstStyle/>
        <a:p>
          <a:pPr algn="ctr"/>
          <a:endParaRPr lang="en-US"/>
        </a:p>
      </dgm:t>
    </dgm:pt>
    <dgm:pt modelId="{0576AB94-45D8-464D-A182-E0A004585CF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algn="ctr"/>
          <a:r>
            <a:rPr lang="en-US" dirty="0"/>
            <a:t>Process</a:t>
          </a:r>
        </a:p>
      </dgm:t>
    </dgm:pt>
    <dgm:pt modelId="{0C688127-E4A4-4FC1-941A-48FBA4FCC7EB}" type="parTrans" cxnId="{9377773F-7A8B-493F-A472-BECEC0DF8505}">
      <dgm:prSet/>
      <dgm:spPr/>
      <dgm:t>
        <a:bodyPr/>
        <a:lstStyle/>
        <a:p>
          <a:pPr algn="ctr"/>
          <a:endParaRPr lang="en-US"/>
        </a:p>
      </dgm:t>
    </dgm:pt>
    <dgm:pt modelId="{719C7E74-A205-412B-BCDA-555E1392764E}" type="sibTrans" cxnId="{9377773F-7A8B-493F-A472-BECEC0DF8505}">
      <dgm:prSet/>
      <dgm:spPr/>
      <dgm:t>
        <a:bodyPr/>
        <a:lstStyle/>
        <a:p>
          <a:pPr algn="ctr"/>
          <a:endParaRPr lang="en-US"/>
        </a:p>
      </dgm:t>
    </dgm:pt>
    <dgm:pt modelId="{8E60137F-0B4C-416F-8F92-99E16B2798C7}">
      <dgm:prSet phldrT="[Text]"/>
      <dgm:spPr/>
      <dgm:t>
        <a:bodyPr/>
        <a:lstStyle/>
        <a:p>
          <a:pPr algn="ctr"/>
          <a:r>
            <a:rPr lang="en-US" dirty="0"/>
            <a:t>Represent</a:t>
          </a:r>
        </a:p>
      </dgm:t>
    </dgm:pt>
    <dgm:pt modelId="{7B2D8ECB-306D-4DAE-A2BB-66C61184C36A}" type="parTrans" cxnId="{F8BEE7B7-8334-4FD2-9AEB-CD7F9ECA41B4}">
      <dgm:prSet/>
      <dgm:spPr/>
      <dgm:t>
        <a:bodyPr/>
        <a:lstStyle/>
        <a:p>
          <a:pPr algn="ctr"/>
          <a:endParaRPr lang="en-US"/>
        </a:p>
      </dgm:t>
    </dgm:pt>
    <dgm:pt modelId="{A1FCED26-EE68-46C3-A123-90ABB3E9E820}" type="sibTrans" cxnId="{F8BEE7B7-8334-4FD2-9AEB-CD7F9ECA41B4}">
      <dgm:prSet/>
      <dgm:spPr/>
      <dgm:t>
        <a:bodyPr/>
        <a:lstStyle/>
        <a:p>
          <a:pPr algn="ctr"/>
          <a:endParaRPr lang="en-US"/>
        </a:p>
      </dgm:t>
    </dgm:pt>
    <dgm:pt modelId="{8683A235-01E4-4DDF-A14C-D62ED7A0B394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algn="ctr"/>
          <a:r>
            <a:rPr lang="en-US" dirty="0"/>
            <a:t>Learn</a:t>
          </a:r>
        </a:p>
      </dgm:t>
    </dgm:pt>
    <dgm:pt modelId="{01D70926-183C-4625-B170-F924ADAB8ECE}" type="parTrans" cxnId="{B0FFF6EF-B733-4E45-8E05-F4023F887B0C}">
      <dgm:prSet/>
      <dgm:spPr/>
      <dgm:t>
        <a:bodyPr/>
        <a:lstStyle/>
        <a:p>
          <a:pPr algn="ctr"/>
          <a:endParaRPr lang="en-US"/>
        </a:p>
      </dgm:t>
    </dgm:pt>
    <dgm:pt modelId="{0833F056-A0FB-455D-9C64-F9D0A3AB9CB4}" type="sibTrans" cxnId="{B0FFF6EF-B733-4E45-8E05-F4023F887B0C}">
      <dgm:prSet/>
      <dgm:spPr/>
      <dgm:t>
        <a:bodyPr/>
        <a:lstStyle/>
        <a:p>
          <a:pPr algn="ctr"/>
          <a:endParaRPr lang="en-US"/>
        </a:p>
      </dgm:t>
    </dgm:pt>
    <dgm:pt modelId="{C3040F5D-0BDD-4A2D-AF25-FFF44013AA72}" type="pres">
      <dgm:prSet presAssocID="{27D4E903-8596-4290-9546-5B688D3B4136}" presName="Name0" presStyleCnt="0">
        <dgm:presLayoutVars>
          <dgm:dir/>
          <dgm:resizeHandles val="exact"/>
        </dgm:presLayoutVars>
      </dgm:prSet>
      <dgm:spPr/>
    </dgm:pt>
    <dgm:pt modelId="{E91C8135-C0F6-4DB7-81DB-06FF78C0F81A}" type="pres">
      <dgm:prSet presAssocID="{D72E90C5-7451-4EF5-BA2B-6C5E680DE2E4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C3F96-D412-49D5-AE44-07200249685B}" type="pres">
      <dgm:prSet presAssocID="{3994F807-CC40-440A-BFDD-AACAE0D89A0C}" presName="parSpace" presStyleCnt="0"/>
      <dgm:spPr/>
    </dgm:pt>
    <dgm:pt modelId="{D933E72F-D4E5-4573-B526-FE93B9F08E1F}" type="pres">
      <dgm:prSet presAssocID="{0576AB94-45D8-464D-A182-E0A004585CFA}" presName="parTxOnly" presStyleLbl="node1" presStyleIdx="1" presStyleCnt="4" custScaleX="1118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4B6F5-DCB0-4A41-B699-FA907AE3F317}" type="pres">
      <dgm:prSet presAssocID="{719C7E74-A205-412B-BCDA-555E1392764E}" presName="parSpace" presStyleCnt="0"/>
      <dgm:spPr/>
    </dgm:pt>
    <dgm:pt modelId="{64F4598B-DC45-4628-B579-AE50A70DA334}" type="pres">
      <dgm:prSet presAssocID="{8E60137F-0B4C-416F-8F92-99E16B2798C7}" presName="parTxOnly" presStyleLbl="node1" presStyleIdx="2" presStyleCnt="4" custScaleX="1231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9B972-F1A5-4B06-86CB-E16752085EBF}" type="pres">
      <dgm:prSet presAssocID="{A1FCED26-EE68-46C3-A123-90ABB3E9E820}" presName="parSpace" presStyleCnt="0"/>
      <dgm:spPr/>
    </dgm:pt>
    <dgm:pt modelId="{DFCACF6D-A4AC-4973-8031-56637EA5ED63}" type="pres">
      <dgm:prSet presAssocID="{8683A235-01E4-4DDF-A14C-D62ED7A0B394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9A3020-0492-47BA-A691-04384B655BD0}" type="presOf" srcId="{8E60137F-0B4C-416F-8F92-99E16B2798C7}" destId="{64F4598B-DC45-4628-B579-AE50A70DA334}" srcOrd="0" destOrd="0" presId="urn:microsoft.com/office/officeart/2005/8/layout/hChevron3"/>
    <dgm:cxn modelId="{B0FFF6EF-B733-4E45-8E05-F4023F887B0C}" srcId="{27D4E903-8596-4290-9546-5B688D3B4136}" destId="{8683A235-01E4-4DDF-A14C-D62ED7A0B394}" srcOrd="3" destOrd="0" parTransId="{01D70926-183C-4625-B170-F924ADAB8ECE}" sibTransId="{0833F056-A0FB-455D-9C64-F9D0A3AB9CB4}"/>
    <dgm:cxn modelId="{BDC314ED-F84F-4865-8E02-A7158A029CA5}" type="presOf" srcId="{27D4E903-8596-4290-9546-5B688D3B4136}" destId="{C3040F5D-0BDD-4A2D-AF25-FFF44013AA72}" srcOrd="0" destOrd="0" presId="urn:microsoft.com/office/officeart/2005/8/layout/hChevron3"/>
    <dgm:cxn modelId="{429E9B9A-1B63-4A2C-BC37-A4D12F1057FF}" type="presOf" srcId="{0576AB94-45D8-464D-A182-E0A004585CFA}" destId="{D933E72F-D4E5-4573-B526-FE93B9F08E1F}" srcOrd="0" destOrd="0" presId="urn:microsoft.com/office/officeart/2005/8/layout/hChevron3"/>
    <dgm:cxn modelId="{F8BEE7B7-8334-4FD2-9AEB-CD7F9ECA41B4}" srcId="{27D4E903-8596-4290-9546-5B688D3B4136}" destId="{8E60137F-0B4C-416F-8F92-99E16B2798C7}" srcOrd="2" destOrd="0" parTransId="{7B2D8ECB-306D-4DAE-A2BB-66C61184C36A}" sibTransId="{A1FCED26-EE68-46C3-A123-90ABB3E9E820}"/>
    <dgm:cxn modelId="{146A7EB1-8FC2-4A53-9FFA-E1F991666584}" type="presOf" srcId="{8683A235-01E4-4DDF-A14C-D62ED7A0B394}" destId="{DFCACF6D-A4AC-4973-8031-56637EA5ED63}" srcOrd="0" destOrd="0" presId="urn:microsoft.com/office/officeart/2005/8/layout/hChevron3"/>
    <dgm:cxn modelId="{9377773F-7A8B-493F-A472-BECEC0DF8505}" srcId="{27D4E903-8596-4290-9546-5B688D3B4136}" destId="{0576AB94-45D8-464D-A182-E0A004585CFA}" srcOrd="1" destOrd="0" parTransId="{0C688127-E4A4-4FC1-941A-48FBA4FCC7EB}" sibTransId="{719C7E74-A205-412B-BCDA-555E1392764E}"/>
    <dgm:cxn modelId="{AF6CD0AD-0229-4D94-99F0-6BDC3BE93217}" type="presOf" srcId="{D72E90C5-7451-4EF5-BA2B-6C5E680DE2E4}" destId="{E91C8135-C0F6-4DB7-81DB-06FF78C0F81A}" srcOrd="0" destOrd="0" presId="urn:microsoft.com/office/officeart/2005/8/layout/hChevron3"/>
    <dgm:cxn modelId="{C78C75B3-88C3-41E7-B6BC-C2F882B6A755}" srcId="{27D4E903-8596-4290-9546-5B688D3B4136}" destId="{D72E90C5-7451-4EF5-BA2B-6C5E680DE2E4}" srcOrd="0" destOrd="0" parTransId="{20E1AACC-8735-4929-ADBF-06ADF5750E16}" sibTransId="{3994F807-CC40-440A-BFDD-AACAE0D89A0C}"/>
    <dgm:cxn modelId="{A7D837F2-BA02-4A18-AFB6-53959F6A2B89}" type="presParOf" srcId="{C3040F5D-0BDD-4A2D-AF25-FFF44013AA72}" destId="{E91C8135-C0F6-4DB7-81DB-06FF78C0F81A}" srcOrd="0" destOrd="0" presId="urn:microsoft.com/office/officeart/2005/8/layout/hChevron3"/>
    <dgm:cxn modelId="{DB148065-534C-4900-BF75-CFF30B5FC239}" type="presParOf" srcId="{C3040F5D-0BDD-4A2D-AF25-FFF44013AA72}" destId="{EBDC3F96-D412-49D5-AE44-07200249685B}" srcOrd="1" destOrd="0" presId="urn:microsoft.com/office/officeart/2005/8/layout/hChevron3"/>
    <dgm:cxn modelId="{8C0B74D0-A0EC-4C95-BDA4-50F904019299}" type="presParOf" srcId="{C3040F5D-0BDD-4A2D-AF25-FFF44013AA72}" destId="{D933E72F-D4E5-4573-B526-FE93B9F08E1F}" srcOrd="2" destOrd="0" presId="urn:microsoft.com/office/officeart/2005/8/layout/hChevron3"/>
    <dgm:cxn modelId="{553A5CC5-420D-4007-8847-C28DE49BA8BE}" type="presParOf" srcId="{C3040F5D-0BDD-4A2D-AF25-FFF44013AA72}" destId="{3FF4B6F5-DCB0-4A41-B699-FA907AE3F317}" srcOrd="3" destOrd="0" presId="urn:microsoft.com/office/officeart/2005/8/layout/hChevron3"/>
    <dgm:cxn modelId="{0C287389-F0A8-4581-BC8B-411713AFE0D7}" type="presParOf" srcId="{C3040F5D-0BDD-4A2D-AF25-FFF44013AA72}" destId="{64F4598B-DC45-4628-B579-AE50A70DA334}" srcOrd="4" destOrd="0" presId="urn:microsoft.com/office/officeart/2005/8/layout/hChevron3"/>
    <dgm:cxn modelId="{648AB4E9-F15A-4934-88AF-0C3C64413C8F}" type="presParOf" srcId="{C3040F5D-0BDD-4A2D-AF25-FFF44013AA72}" destId="{9889B972-F1A5-4B06-86CB-E16752085EBF}" srcOrd="5" destOrd="0" presId="urn:microsoft.com/office/officeart/2005/8/layout/hChevron3"/>
    <dgm:cxn modelId="{3C967002-C7FC-4D7D-BF9D-90CA65E9F285}" type="presParOf" srcId="{C3040F5D-0BDD-4A2D-AF25-FFF44013AA72}" destId="{DFCACF6D-A4AC-4973-8031-56637EA5ED6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D4E903-8596-4290-9546-5B688D3B4136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D72E90C5-7451-4EF5-BA2B-6C5E680DE2E4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algn="ctr"/>
          <a:r>
            <a:rPr lang="en-US" dirty="0"/>
            <a:t>Collect</a:t>
          </a:r>
        </a:p>
      </dgm:t>
    </dgm:pt>
    <dgm:pt modelId="{20E1AACC-8735-4929-ADBF-06ADF5750E16}" type="parTrans" cxnId="{C78C75B3-88C3-41E7-B6BC-C2F882B6A755}">
      <dgm:prSet/>
      <dgm:spPr/>
      <dgm:t>
        <a:bodyPr/>
        <a:lstStyle/>
        <a:p>
          <a:pPr algn="ctr"/>
          <a:endParaRPr lang="en-US"/>
        </a:p>
      </dgm:t>
    </dgm:pt>
    <dgm:pt modelId="{3994F807-CC40-440A-BFDD-AACAE0D89A0C}" type="sibTrans" cxnId="{C78C75B3-88C3-41E7-B6BC-C2F882B6A755}">
      <dgm:prSet/>
      <dgm:spPr/>
      <dgm:t>
        <a:bodyPr/>
        <a:lstStyle/>
        <a:p>
          <a:pPr algn="ctr"/>
          <a:endParaRPr lang="en-US"/>
        </a:p>
      </dgm:t>
    </dgm:pt>
    <dgm:pt modelId="{0576AB94-45D8-464D-A182-E0A004585CF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algn="ctr"/>
          <a:r>
            <a:rPr lang="en-US" dirty="0"/>
            <a:t>Process</a:t>
          </a:r>
        </a:p>
      </dgm:t>
    </dgm:pt>
    <dgm:pt modelId="{0C688127-E4A4-4FC1-941A-48FBA4FCC7EB}" type="parTrans" cxnId="{9377773F-7A8B-493F-A472-BECEC0DF8505}">
      <dgm:prSet/>
      <dgm:spPr/>
      <dgm:t>
        <a:bodyPr/>
        <a:lstStyle/>
        <a:p>
          <a:pPr algn="ctr"/>
          <a:endParaRPr lang="en-US"/>
        </a:p>
      </dgm:t>
    </dgm:pt>
    <dgm:pt modelId="{719C7E74-A205-412B-BCDA-555E1392764E}" type="sibTrans" cxnId="{9377773F-7A8B-493F-A472-BECEC0DF8505}">
      <dgm:prSet/>
      <dgm:spPr/>
      <dgm:t>
        <a:bodyPr/>
        <a:lstStyle/>
        <a:p>
          <a:pPr algn="ctr"/>
          <a:endParaRPr lang="en-US"/>
        </a:p>
      </dgm:t>
    </dgm:pt>
    <dgm:pt modelId="{8E60137F-0B4C-416F-8F92-99E16B2798C7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pPr algn="ctr"/>
          <a:r>
            <a:rPr lang="en-US" dirty="0"/>
            <a:t>Represent</a:t>
          </a:r>
        </a:p>
      </dgm:t>
    </dgm:pt>
    <dgm:pt modelId="{7B2D8ECB-306D-4DAE-A2BB-66C61184C36A}" type="parTrans" cxnId="{F8BEE7B7-8334-4FD2-9AEB-CD7F9ECA41B4}">
      <dgm:prSet/>
      <dgm:spPr/>
      <dgm:t>
        <a:bodyPr/>
        <a:lstStyle/>
        <a:p>
          <a:pPr algn="ctr"/>
          <a:endParaRPr lang="en-US"/>
        </a:p>
      </dgm:t>
    </dgm:pt>
    <dgm:pt modelId="{A1FCED26-EE68-46C3-A123-90ABB3E9E820}" type="sibTrans" cxnId="{F8BEE7B7-8334-4FD2-9AEB-CD7F9ECA41B4}">
      <dgm:prSet/>
      <dgm:spPr/>
      <dgm:t>
        <a:bodyPr/>
        <a:lstStyle/>
        <a:p>
          <a:pPr algn="ctr"/>
          <a:endParaRPr lang="en-US"/>
        </a:p>
      </dgm:t>
    </dgm:pt>
    <dgm:pt modelId="{8683A235-01E4-4DDF-A14C-D62ED7A0B394}">
      <dgm:prSet phldrT="[Text]"/>
      <dgm:spPr/>
      <dgm:t>
        <a:bodyPr/>
        <a:lstStyle/>
        <a:p>
          <a:pPr algn="ctr"/>
          <a:r>
            <a:rPr lang="en-US" dirty="0"/>
            <a:t>Learn</a:t>
          </a:r>
        </a:p>
      </dgm:t>
    </dgm:pt>
    <dgm:pt modelId="{01D70926-183C-4625-B170-F924ADAB8ECE}" type="parTrans" cxnId="{B0FFF6EF-B733-4E45-8E05-F4023F887B0C}">
      <dgm:prSet/>
      <dgm:spPr/>
      <dgm:t>
        <a:bodyPr/>
        <a:lstStyle/>
        <a:p>
          <a:pPr algn="ctr"/>
          <a:endParaRPr lang="en-US"/>
        </a:p>
      </dgm:t>
    </dgm:pt>
    <dgm:pt modelId="{0833F056-A0FB-455D-9C64-F9D0A3AB9CB4}" type="sibTrans" cxnId="{B0FFF6EF-B733-4E45-8E05-F4023F887B0C}">
      <dgm:prSet/>
      <dgm:spPr/>
      <dgm:t>
        <a:bodyPr/>
        <a:lstStyle/>
        <a:p>
          <a:pPr algn="ctr"/>
          <a:endParaRPr lang="en-US"/>
        </a:p>
      </dgm:t>
    </dgm:pt>
    <dgm:pt modelId="{C3040F5D-0BDD-4A2D-AF25-FFF44013AA72}" type="pres">
      <dgm:prSet presAssocID="{27D4E903-8596-4290-9546-5B688D3B4136}" presName="Name0" presStyleCnt="0">
        <dgm:presLayoutVars>
          <dgm:dir/>
          <dgm:resizeHandles val="exact"/>
        </dgm:presLayoutVars>
      </dgm:prSet>
      <dgm:spPr/>
    </dgm:pt>
    <dgm:pt modelId="{E91C8135-C0F6-4DB7-81DB-06FF78C0F81A}" type="pres">
      <dgm:prSet presAssocID="{D72E90C5-7451-4EF5-BA2B-6C5E680DE2E4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C3F96-D412-49D5-AE44-07200249685B}" type="pres">
      <dgm:prSet presAssocID="{3994F807-CC40-440A-BFDD-AACAE0D89A0C}" presName="parSpace" presStyleCnt="0"/>
      <dgm:spPr/>
    </dgm:pt>
    <dgm:pt modelId="{D933E72F-D4E5-4573-B526-FE93B9F08E1F}" type="pres">
      <dgm:prSet presAssocID="{0576AB94-45D8-464D-A182-E0A004585CFA}" presName="parTxOnly" presStyleLbl="node1" presStyleIdx="1" presStyleCnt="4" custScaleX="1118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4B6F5-DCB0-4A41-B699-FA907AE3F317}" type="pres">
      <dgm:prSet presAssocID="{719C7E74-A205-412B-BCDA-555E1392764E}" presName="parSpace" presStyleCnt="0"/>
      <dgm:spPr/>
    </dgm:pt>
    <dgm:pt modelId="{64F4598B-DC45-4628-B579-AE50A70DA334}" type="pres">
      <dgm:prSet presAssocID="{8E60137F-0B4C-416F-8F92-99E16B2798C7}" presName="parTxOnly" presStyleLbl="node1" presStyleIdx="2" presStyleCnt="4" custScaleX="1231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9B972-F1A5-4B06-86CB-E16752085EBF}" type="pres">
      <dgm:prSet presAssocID="{A1FCED26-EE68-46C3-A123-90ABB3E9E820}" presName="parSpace" presStyleCnt="0"/>
      <dgm:spPr/>
    </dgm:pt>
    <dgm:pt modelId="{DFCACF6D-A4AC-4973-8031-56637EA5ED63}" type="pres">
      <dgm:prSet presAssocID="{8683A235-01E4-4DDF-A14C-D62ED7A0B394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9A3020-0492-47BA-A691-04384B655BD0}" type="presOf" srcId="{8E60137F-0B4C-416F-8F92-99E16B2798C7}" destId="{64F4598B-DC45-4628-B579-AE50A70DA334}" srcOrd="0" destOrd="0" presId="urn:microsoft.com/office/officeart/2005/8/layout/hChevron3"/>
    <dgm:cxn modelId="{B0FFF6EF-B733-4E45-8E05-F4023F887B0C}" srcId="{27D4E903-8596-4290-9546-5B688D3B4136}" destId="{8683A235-01E4-4DDF-A14C-D62ED7A0B394}" srcOrd="3" destOrd="0" parTransId="{01D70926-183C-4625-B170-F924ADAB8ECE}" sibTransId="{0833F056-A0FB-455D-9C64-F9D0A3AB9CB4}"/>
    <dgm:cxn modelId="{BDC314ED-F84F-4865-8E02-A7158A029CA5}" type="presOf" srcId="{27D4E903-8596-4290-9546-5B688D3B4136}" destId="{C3040F5D-0BDD-4A2D-AF25-FFF44013AA72}" srcOrd="0" destOrd="0" presId="urn:microsoft.com/office/officeart/2005/8/layout/hChevron3"/>
    <dgm:cxn modelId="{429E9B9A-1B63-4A2C-BC37-A4D12F1057FF}" type="presOf" srcId="{0576AB94-45D8-464D-A182-E0A004585CFA}" destId="{D933E72F-D4E5-4573-B526-FE93B9F08E1F}" srcOrd="0" destOrd="0" presId="urn:microsoft.com/office/officeart/2005/8/layout/hChevron3"/>
    <dgm:cxn modelId="{F8BEE7B7-8334-4FD2-9AEB-CD7F9ECA41B4}" srcId="{27D4E903-8596-4290-9546-5B688D3B4136}" destId="{8E60137F-0B4C-416F-8F92-99E16B2798C7}" srcOrd="2" destOrd="0" parTransId="{7B2D8ECB-306D-4DAE-A2BB-66C61184C36A}" sibTransId="{A1FCED26-EE68-46C3-A123-90ABB3E9E820}"/>
    <dgm:cxn modelId="{146A7EB1-8FC2-4A53-9FFA-E1F991666584}" type="presOf" srcId="{8683A235-01E4-4DDF-A14C-D62ED7A0B394}" destId="{DFCACF6D-A4AC-4973-8031-56637EA5ED63}" srcOrd="0" destOrd="0" presId="urn:microsoft.com/office/officeart/2005/8/layout/hChevron3"/>
    <dgm:cxn modelId="{9377773F-7A8B-493F-A472-BECEC0DF8505}" srcId="{27D4E903-8596-4290-9546-5B688D3B4136}" destId="{0576AB94-45D8-464D-A182-E0A004585CFA}" srcOrd="1" destOrd="0" parTransId="{0C688127-E4A4-4FC1-941A-48FBA4FCC7EB}" sibTransId="{719C7E74-A205-412B-BCDA-555E1392764E}"/>
    <dgm:cxn modelId="{AF6CD0AD-0229-4D94-99F0-6BDC3BE93217}" type="presOf" srcId="{D72E90C5-7451-4EF5-BA2B-6C5E680DE2E4}" destId="{E91C8135-C0F6-4DB7-81DB-06FF78C0F81A}" srcOrd="0" destOrd="0" presId="urn:microsoft.com/office/officeart/2005/8/layout/hChevron3"/>
    <dgm:cxn modelId="{C78C75B3-88C3-41E7-B6BC-C2F882B6A755}" srcId="{27D4E903-8596-4290-9546-5B688D3B4136}" destId="{D72E90C5-7451-4EF5-BA2B-6C5E680DE2E4}" srcOrd="0" destOrd="0" parTransId="{20E1AACC-8735-4929-ADBF-06ADF5750E16}" sibTransId="{3994F807-CC40-440A-BFDD-AACAE0D89A0C}"/>
    <dgm:cxn modelId="{A7D837F2-BA02-4A18-AFB6-53959F6A2B89}" type="presParOf" srcId="{C3040F5D-0BDD-4A2D-AF25-FFF44013AA72}" destId="{E91C8135-C0F6-4DB7-81DB-06FF78C0F81A}" srcOrd="0" destOrd="0" presId="urn:microsoft.com/office/officeart/2005/8/layout/hChevron3"/>
    <dgm:cxn modelId="{DB148065-534C-4900-BF75-CFF30B5FC239}" type="presParOf" srcId="{C3040F5D-0BDD-4A2D-AF25-FFF44013AA72}" destId="{EBDC3F96-D412-49D5-AE44-07200249685B}" srcOrd="1" destOrd="0" presId="urn:microsoft.com/office/officeart/2005/8/layout/hChevron3"/>
    <dgm:cxn modelId="{8C0B74D0-A0EC-4C95-BDA4-50F904019299}" type="presParOf" srcId="{C3040F5D-0BDD-4A2D-AF25-FFF44013AA72}" destId="{D933E72F-D4E5-4573-B526-FE93B9F08E1F}" srcOrd="2" destOrd="0" presId="urn:microsoft.com/office/officeart/2005/8/layout/hChevron3"/>
    <dgm:cxn modelId="{553A5CC5-420D-4007-8847-C28DE49BA8BE}" type="presParOf" srcId="{C3040F5D-0BDD-4A2D-AF25-FFF44013AA72}" destId="{3FF4B6F5-DCB0-4A41-B699-FA907AE3F317}" srcOrd="3" destOrd="0" presId="urn:microsoft.com/office/officeart/2005/8/layout/hChevron3"/>
    <dgm:cxn modelId="{0C287389-F0A8-4581-BC8B-411713AFE0D7}" type="presParOf" srcId="{C3040F5D-0BDD-4A2D-AF25-FFF44013AA72}" destId="{64F4598B-DC45-4628-B579-AE50A70DA334}" srcOrd="4" destOrd="0" presId="urn:microsoft.com/office/officeart/2005/8/layout/hChevron3"/>
    <dgm:cxn modelId="{648AB4E9-F15A-4934-88AF-0C3C64413C8F}" type="presParOf" srcId="{C3040F5D-0BDD-4A2D-AF25-FFF44013AA72}" destId="{9889B972-F1A5-4B06-86CB-E16752085EBF}" srcOrd="5" destOrd="0" presId="urn:microsoft.com/office/officeart/2005/8/layout/hChevron3"/>
    <dgm:cxn modelId="{3C967002-C7FC-4D7D-BF9D-90CA65E9F285}" type="presParOf" srcId="{C3040F5D-0BDD-4A2D-AF25-FFF44013AA72}" destId="{DFCACF6D-A4AC-4973-8031-56637EA5ED6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C8135-C0F6-4DB7-81DB-06FF78C0F81A}">
      <dsp:nvSpPr>
        <dsp:cNvPr id="0" name=""/>
        <dsp:cNvSpPr/>
      </dsp:nvSpPr>
      <dsp:spPr>
        <a:xfrm>
          <a:off x="790" y="443676"/>
          <a:ext cx="2374893" cy="949957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Collect</a:t>
          </a:r>
        </a:p>
      </dsp:txBody>
      <dsp:txXfrm>
        <a:off x="790" y="443676"/>
        <a:ext cx="2137404" cy="949957"/>
      </dsp:txXfrm>
    </dsp:sp>
    <dsp:sp modelId="{D933E72F-D4E5-4573-B526-FE93B9F08E1F}">
      <dsp:nvSpPr>
        <dsp:cNvPr id="0" name=""/>
        <dsp:cNvSpPr/>
      </dsp:nvSpPr>
      <dsp:spPr>
        <a:xfrm>
          <a:off x="1900705" y="443676"/>
          <a:ext cx="2656057" cy="949957"/>
        </a:xfrm>
        <a:prstGeom prst="chevron">
          <a:avLst/>
        </a:prstGeom>
        <a:solidFill>
          <a:schemeClr val="accent4">
            <a:hueOff val="3214990"/>
            <a:satOff val="-2889"/>
            <a:lumOff val="-458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Process</a:t>
          </a:r>
        </a:p>
      </dsp:txBody>
      <dsp:txXfrm>
        <a:off x="2375684" y="443676"/>
        <a:ext cx="1706100" cy="949957"/>
      </dsp:txXfrm>
    </dsp:sp>
    <dsp:sp modelId="{64F4598B-DC45-4628-B579-AE50A70DA334}">
      <dsp:nvSpPr>
        <dsp:cNvPr id="0" name=""/>
        <dsp:cNvSpPr/>
      </dsp:nvSpPr>
      <dsp:spPr>
        <a:xfrm>
          <a:off x="4081784" y="443676"/>
          <a:ext cx="2925536" cy="949957"/>
        </a:xfrm>
        <a:prstGeom prst="chevron">
          <a:avLst/>
        </a:prstGeom>
        <a:solidFill>
          <a:schemeClr val="accent4">
            <a:hueOff val="6429979"/>
            <a:satOff val="-5778"/>
            <a:lumOff val="-915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Represent</a:t>
          </a:r>
        </a:p>
      </dsp:txBody>
      <dsp:txXfrm>
        <a:off x="4556763" y="443676"/>
        <a:ext cx="1975579" cy="949957"/>
      </dsp:txXfrm>
    </dsp:sp>
    <dsp:sp modelId="{DFCACF6D-A4AC-4973-8031-56637EA5ED63}">
      <dsp:nvSpPr>
        <dsp:cNvPr id="0" name=""/>
        <dsp:cNvSpPr/>
      </dsp:nvSpPr>
      <dsp:spPr>
        <a:xfrm>
          <a:off x="6532341" y="443676"/>
          <a:ext cx="2374893" cy="949957"/>
        </a:xfrm>
        <a:prstGeom prst="chevron">
          <a:avLst/>
        </a:prstGeom>
        <a:solidFill>
          <a:schemeClr val="accent4">
            <a:hueOff val="9644969"/>
            <a:satOff val="-8667"/>
            <a:lumOff val="-1373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Learn</a:t>
          </a:r>
        </a:p>
      </dsp:txBody>
      <dsp:txXfrm>
        <a:off x="7007320" y="443676"/>
        <a:ext cx="1424936" cy="949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C8135-C0F6-4DB7-81DB-06FF78C0F81A}">
      <dsp:nvSpPr>
        <dsp:cNvPr id="0" name=""/>
        <dsp:cNvSpPr/>
      </dsp:nvSpPr>
      <dsp:spPr>
        <a:xfrm>
          <a:off x="762" y="0"/>
          <a:ext cx="2291536" cy="54407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Collect</a:t>
          </a:r>
        </a:p>
      </dsp:txBody>
      <dsp:txXfrm>
        <a:off x="762" y="0"/>
        <a:ext cx="2155518" cy="544074"/>
      </dsp:txXfrm>
    </dsp:sp>
    <dsp:sp modelId="{D933E72F-D4E5-4573-B526-FE93B9F08E1F}">
      <dsp:nvSpPr>
        <dsp:cNvPr id="0" name=""/>
        <dsp:cNvSpPr/>
      </dsp:nvSpPr>
      <dsp:spPr>
        <a:xfrm>
          <a:off x="1833991" y="0"/>
          <a:ext cx="2562831" cy="544074"/>
        </a:xfrm>
        <a:prstGeom prst="chevron">
          <a:avLst/>
        </a:prstGeom>
        <a:solidFill>
          <a:schemeClr val="accent4">
            <a:hueOff val="3214990"/>
            <a:satOff val="-2889"/>
            <a:lumOff val="-458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Process</a:t>
          </a:r>
        </a:p>
      </dsp:txBody>
      <dsp:txXfrm>
        <a:off x="2106028" y="0"/>
        <a:ext cx="2018757" cy="544074"/>
      </dsp:txXfrm>
    </dsp:sp>
    <dsp:sp modelId="{64F4598B-DC45-4628-B579-AE50A70DA334}">
      <dsp:nvSpPr>
        <dsp:cNvPr id="0" name=""/>
        <dsp:cNvSpPr/>
      </dsp:nvSpPr>
      <dsp:spPr>
        <a:xfrm>
          <a:off x="3938516" y="0"/>
          <a:ext cx="2822852" cy="544074"/>
        </a:xfrm>
        <a:prstGeom prst="chevron">
          <a:avLst/>
        </a:prstGeom>
        <a:solidFill>
          <a:schemeClr val="bg1">
            <a:lumMod val="5000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Represent</a:t>
          </a:r>
        </a:p>
      </dsp:txBody>
      <dsp:txXfrm>
        <a:off x="4210553" y="0"/>
        <a:ext cx="2278778" cy="544074"/>
      </dsp:txXfrm>
    </dsp:sp>
    <dsp:sp modelId="{DFCACF6D-A4AC-4973-8031-56637EA5ED63}">
      <dsp:nvSpPr>
        <dsp:cNvPr id="0" name=""/>
        <dsp:cNvSpPr/>
      </dsp:nvSpPr>
      <dsp:spPr>
        <a:xfrm>
          <a:off x="6303060" y="0"/>
          <a:ext cx="2291536" cy="544074"/>
        </a:xfrm>
        <a:prstGeom prst="chevron">
          <a:avLst/>
        </a:prstGeom>
        <a:solidFill>
          <a:schemeClr val="bg1">
            <a:lumMod val="5000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Learn</a:t>
          </a:r>
        </a:p>
      </dsp:txBody>
      <dsp:txXfrm>
        <a:off x="6575097" y="0"/>
        <a:ext cx="1747462" cy="5440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C8135-C0F6-4DB7-81DB-06FF78C0F81A}">
      <dsp:nvSpPr>
        <dsp:cNvPr id="0" name=""/>
        <dsp:cNvSpPr/>
      </dsp:nvSpPr>
      <dsp:spPr>
        <a:xfrm>
          <a:off x="762" y="0"/>
          <a:ext cx="2291536" cy="544074"/>
        </a:xfrm>
        <a:prstGeom prst="homePlate">
          <a:avLst/>
        </a:prstGeom>
        <a:solidFill>
          <a:schemeClr val="bg1">
            <a:lumMod val="5000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Collect</a:t>
          </a:r>
        </a:p>
      </dsp:txBody>
      <dsp:txXfrm>
        <a:off x="762" y="0"/>
        <a:ext cx="2155518" cy="544074"/>
      </dsp:txXfrm>
    </dsp:sp>
    <dsp:sp modelId="{D933E72F-D4E5-4573-B526-FE93B9F08E1F}">
      <dsp:nvSpPr>
        <dsp:cNvPr id="0" name=""/>
        <dsp:cNvSpPr/>
      </dsp:nvSpPr>
      <dsp:spPr>
        <a:xfrm>
          <a:off x="1833991" y="0"/>
          <a:ext cx="2562831" cy="544074"/>
        </a:xfrm>
        <a:prstGeom prst="chevron">
          <a:avLst/>
        </a:prstGeom>
        <a:solidFill>
          <a:schemeClr val="bg1">
            <a:lumMod val="5000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Process</a:t>
          </a:r>
        </a:p>
      </dsp:txBody>
      <dsp:txXfrm>
        <a:off x="2106028" y="0"/>
        <a:ext cx="2018757" cy="544074"/>
      </dsp:txXfrm>
    </dsp:sp>
    <dsp:sp modelId="{64F4598B-DC45-4628-B579-AE50A70DA334}">
      <dsp:nvSpPr>
        <dsp:cNvPr id="0" name=""/>
        <dsp:cNvSpPr/>
      </dsp:nvSpPr>
      <dsp:spPr>
        <a:xfrm>
          <a:off x="3938516" y="0"/>
          <a:ext cx="2822852" cy="544074"/>
        </a:xfrm>
        <a:prstGeom prst="chevron">
          <a:avLst/>
        </a:prstGeom>
        <a:solidFill>
          <a:schemeClr val="accent4">
            <a:hueOff val="6429979"/>
            <a:satOff val="-5778"/>
            <a:lumOff val="-915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Represent</a:t>
          </a:r>
        </a:p>
      </dsp:txBody>
      <dsp:txXfrm>
        <a:off x="4210553" y="0"/>
        <a:ext cx="2278778" cy="544074"/>
      </dsp:txXfrm>
    </dsp:sp>
    <dsp:sp modelId="{DFCACF6D-A4AC-4973-8031-56637EA5ED63}">
      <dsp:nvSpPr>
        <dsp:cNvPr id="0" name=""/>
        <dsp:cNvSpPr/>
      </dsp:nvSpPr>
      <dsp:spPr>
        <a:xfrm>
          <a:off x="6303060" y="0"/>
          <a:ext cx="2291536" cy="544074"/>
        </a:xfrm>
        <a:prstGeom prst="chevron">
          <a:avLst/>
        </a:prstGeom>
        <a:solidFill>
          <a:schemeClr val="bg1">
            <a:lumMod val="5000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Learn</a:t>
          </a:r>
        </a:p>
      </dsp:txBody>
      <dsp:txXfrm>
        <a:off x="6575097" y="0"/>
        <a:ext cx="1747462" cy="5440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C8135-C0F6-4DB7-81DB-06FF78C0F81A}">
      <dsp:nvSpPr>
        <dsp:cNvPr id="0" name=""/>
        <dsp:cNvSpPr/>
      </dsp:nvSpPr>
      <dsp:spPr>
        <a:xfrm>
          <a:off x="762" y="0"/>
          <a:ext cx="2291536" cy="544074"/>
        </a:xfrm>
        <a:prstGeom prst="homePlate">
          <a:avLst/>
        </a:prstGeom>
        <a:solidFill>
          <a:schemeClr val="bg1">
            <a:lumMod val="5000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Collect</a:t>
          </a:r>
        </a:p>
      </dsp:txBody>
      <dsp:txXfrm>
        <a:off x="762" y="0"/>
        <a:ext cx="2155518" cy="544074"/>
      </dsp:txXfrm>
    </dsp:sp>
    <dsp:sp modelId="{D933E72F-D4E5-4573-B526-FE93B9F08E1F}">
      <dsp:nvSpPr>
        <dsp:cNvPr id="0" name=""/>
        <dsp:cNvSpPr/>
      </dsp:nvSpPr>
      <dsp:spPr>
        <a:xfrm>
          <a:off x="1833991" y="0"/>
          <a:ext cx="2562831" cy="544074"/>
        </a:xfrm>
        <a:prstGeom prst="chevron">
          <a:avLst/>
        </a:prstGeom>
        <a:solidFill>
          <a:schemeClr val="bg1">
            <a:lumMod val="5000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Process</a:t>
          </a:r>
        </a:p>
      </dsp:txBody>
      <dsp:txXfrm>
        <a:off x="2106028" y="0"/>
        <a:ext cx="2018757" cy="544074"/>
      </dsp:txXfrm>
    </dsp:sp>
    <dsp:sp modelId="{64F4598B-DC45-4628-B579-AE50A70DA334}">
      <dsp:nvSpPr>
        <dsp:cNvPr id="0" name=""/>
        <dsp:cNvSpPr/>
      </dsp:nvSpPr>
      <dsp:spPr>
        <a:xfrm>
          <a:off x="3938516" y="0"/>
          <a:ext cx="2822852" cy="544074"/>
        </a:xfrm>
        <a:prstGeom prst="chevron">
          <a:avLst/>
        </a:prstGeom>
        <a:solidFill>
          <a:schemeClr val="bg1">
            <a:lumMod val="5000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Represent</a:t>
          </a:r>
        </a:p>
      </dsp:txBody>
      <dsp:txXfrm>
        <a:off x="4210553" y="0"/>
        <a:ext cx="2278778" cy="544074"/>
      </dsp:txXfrm>
    </dsp:sp>
    <dsp:sp modelId="{DFCACF6D-A4AC-4973-8031-56637EA5ED63}">
      <dsp:nvSpPr>
        <dsp:cNvPr id="0" name=""/>
        <dsp:cNvSpPr/>
      </dsp:nvSpPr>
      <dsp:spPr>
        <a:xfrm>
          <a:off x="6303060" y="0"/>
          <a:ext cx="2291536" cy="544074"/>
        </a:xfrm>
        <a:prstGeom prst="chevron">
          <a:avLst/>
        </a:prstGeom>
        <a:solidFill>
          <a:schemeClr val="accent4">
            <a:hueOff val="9644969"/>
            <a:satOff val="-8667"/>
            <a:lumOff val="-1373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Learn</a:t>
          </a:r>
        </a:p>
      </dsp:txBody>
      <dsp:txXfrm>
        <a:off x="6575097" y="0"/>
        <a:ext cx="1747462" cy="544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E58CC-EC1B-42CF-8E98-B272EC2061B6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B9108-6658-42EF-9EA5-3E2F9EEA4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9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1CF95-E736-49C4-B9BF-22D415152FD8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F87B4-39FA-46CB-8E52-A37A2B018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1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</a:t>
            </a:r>
            <a:r>
              <a:rPr lang="en-US" baseline="0" dirty="0"/>
              <a:t> learning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Self-correcting:</a:t>
            </a:r>
            <a:r>
              <a:rPr lang="en-US" baseline="0" dirty="0"/>
              <a:t> If the model’s wrong, add more data and it will automatically correct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F87B4-39FA-46CB-8E52-A37A2B018A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7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</a:t>
            </a:r>
            <a:r>
              <a:rPr lang="en-US" baseline="0" dirty="0"/>
              <a:t> we eventually came up with was a 4 step process, which will also help explain the relevance of my thesis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F87B4-39FA-46CB-8E52-A37A2B018A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Companies with ML platforms available to users</a:t>
            </a:r>
          </a:p>
          <a:p>
            <a:r>
              <a:rPr lang="en-US" dirty="0" err="1" smtClean="0"/>
              <a:t>AmazonSageMaker</a:t>
            </a:r>
            <a:endParaRPr lang="en-US" dirty="0" smtClean="0"/>
          </a:p>
          <a:p>
            <a:r>
              <a:rPr lang="en-US" dirty="0" smtClean="0"/>
              <a:t>IBM</a:t>
            </a:r>
          </a:p>
          <a:p>
            <a:r>
              <a:rPr lang="en-US" dirty="0" smtClean="0"/>
              <a:t>Uber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F87B4-39FA-46CB-8E52-A37A2B018A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7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now know the general flow of a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F87B4-39FA-46CB-8E52-A37A2B018A1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2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3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333500" y="1303940"/>
            <a:ext cx="6477000" cy="1828800"/>
          </a:xfrm>
        </p:spPr>
        <p:txBody>
          <a:bodyPr anchor="b"/>
          <a:lstStyle>
            <a:lvl1pPr>
              <a:defRPr cap="none" baseline="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29040" y="3353106"/>
            <a:ext cx="7134130" cy="2200954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FD6B332-D074-4809-B25D-7FE6AA478821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DAF5DD-95CB-4CEB-BB25-CFA56A6D3FD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50" y="6053328"/>
            <a:ext cx="3550197" cy="70117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EA5E-4607-4BE7-B6CA-6292FBA72294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245BFFA-B0E3-4C88-97F8-7D89C33071FE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97576" y="144462"/>
            <a:ext cx="533400" cy="244476"/>
          </a:xfrm>
          <a:noFill/>
        </p:spPr>
        <p:txBody>
          <a:bodyPr/>
          <a:lstStyle/>
          <a:p>
            <a:fld id="{00DAF5DD-95CB-4CEB-BB25-CFA56A6D3FD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3657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2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3657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3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89620"/>
            <a:ext cx="8153400" cy="544075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EC603-ED8B-49D0-9659-68EB41192FB7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701706"/>
            <a:ext cx="548640" cy="182880"/>
          </a:xfrm>
          <a:solidFill>
            <a:schemeClr val="accent3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0DAF5DD-95CB-4CEB-BB25-CFA56A6D3F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000360"/>
            <a:ext cx="8153400" cy="5095640"/>
          </a:xfrm>
        </p:spPr>
        <p:txBody>
          <a:bodyPr/>
          <a:lstStyle>
            <a:lvl1pPr>
              <a:buSzPct val="90000"/>
              <a:defRPr/>
            </a:lvl1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3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  <a:solidFill>
            <a:schemeClr val="tx2"/>
          </a:solidFill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14AE3-A838-45E9-94B2-2C7930BA7083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0DAF5DD-95CB-4CEB-BB25-CFA56A6D3F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924465"/>
            <a:ext cx="3886200" cy="523710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924465"/>
            <a:ext cx="3886200" cy="523710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34DB1B1-A552-4078-915C-9754EEEA1E16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0" y="596900"/>
            <a:ext cx="533400" cy="393700"/>
          </a:xfrm>
        </p:spPr>
        <p:txBody>
          <a:bodyPr rtlCol="0"/>
          <a:lstStyle>
            <a:lvl1pPr>
              <a:defRPr sz="1400"/>
            </a:lvl1pPr>
          </a:lstStyle>
          <a:p>
            <a:fld id="{00DAF5DD-95CB-4CEB-BB25-CFA56A6D3F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153400" cy="681789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588173"/>
            <a:ext cx="3886200" cy="4419595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588173"/>
            <a:ext cx="3886200" cy="4403553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BB66366-403A-479D-9824-BBB38D477AC9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0DAF5DD-95CB-4CEB-BB25-CFA56A6D3F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982584"/>
            <a:ext cx="3886200" cy="45720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982584"/>
            <a:ext cx="3886200" cy="457200"/>
          </a:xfrm>
          <a:solidFill>
            <a:schemeClr val="accent3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25DED-A497-4427-9FFA-95EA71C6E80F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0DAF5DD-95CB-4CEB-BB25-CFA56A6D3F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86EB-F452-47C3-807C-01387384AABF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DAF5DD-95CB-4CEB-BB25-CFA56A6D3F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54E8-3552-421C-844A-EB8AC60F9227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0DAF5DD-95CB-4CEB-BB25-CFA56A6D3F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solidFill>
            <a:schemeClr val="accent3"/>
          </a:solidFill>
          <a:ln w="50800" cap="sq" cmpd="dbl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3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518BF14-AA72-41EC-8529-6E7D0838BF55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0DAF5DD-95CB-4CEB-BB25-CFA56A6D3F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3725"/>
            <a:ext cx="8153400" cy="64008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000361"/>
            <a:ext cx="8153400" cy="5126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7280940-CF4B-4721-B23B-FA7038EE5D90}" type="datetime1">
              <a:rPr lang="en-US" smtClean="0"/>
              <a:pPr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/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620885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696780"/>
            <a:ext cx="533400" cy="182880"/>
          </a:xfrm>
          <a:prstGeom prst="rect">
            <a:avLst/>
          </a:prstGeom>
          <a:solidFill>
            <a:schemeClr val="accent3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696780"/>
            <a:ext cx="8553450" cy="182880"/>
          </a:xfrm>
          <a:prstGeom prst="rect">
            <a:avLst/>
          </a:prstGeom>
          <a:solidFill>
            <a:schemeClr val="tx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669661"/>
            <a:ext cx="533400" cy="244476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1C8501E7-C2F0-4213-A3FF-C95B1504A5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1" r:id="rId12"/>
    <p:sldLayoutId id="2147483722" r:id="rId13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6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91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ckingmaterials/matminer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theatlantic.com/science/archive/2018/04/the-scientific-paper-is-obsolete/55667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lobus-labs/stopping-power-ml/blob/master/single-velocity/3_forward-backward-asymmetry.ipynb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.co/30peBFwTb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12" Type="http://schemas.openxmlformats.org/officeDocument/2006/relationships/image" Target="../media/image3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5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gif"/><Relationship Id="rId1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19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6" Type="http://schemas.openxmlformats.org/officeDocument/2006/relationships/image" Target="../media/image17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19" Type="http://schemas.openxmlformats.org/officeDocument/2006/relationships/image" Target="../media/image2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0653" y="1303940"/>
            <a:ext cx="6799847" cy="1828800"/>
          </a:xfrm>
        </p:spPr>
        <p:txBody>
          <a:bodyPr>
            <a:normAutofit/>
          </a:bodyPr>
          <a:lstStyle/>
          <a:p>
            <a:r>
              <a:rPr lang="en-US" dirty="0"/>
              <a:t>A Practical Tutorial for </a:t>
            </a:r>
            <a:br>
              <a:rPr lang="en-US" dirty="0"/>
            </a:b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Logan Ward</a:t>
            </a:r>
          </a:p>
          <a:p>
            <a:r>
              <a:rPr lang="en-US" dirty="0"/>
              <a:t>Postdoctoral Scholar</a:t>
            </a:r>
          </a:p>
          <a:p>
            <a:r>
              <a:rPr lang="en-US" dirty="0"/>
              <a:t>University of Chicago</a:t>
            </a:r>
          </a:p>
          <a:p>
            <a:r>
              <a:rPr lang="en-US" dirty="0"/>
              <a:t>17 October 2018</a:t>
            </a:r>
          </a:p>
        </p:txBody>
      </p:sp>
    </p:spTree>
    <p:extLst>
      <p:ext uri="{BB962C8B-B14F-4D97-AF65-F5344CB8AC3E}">
        <p14:creationId xmlns:p14="http://schemas.microsoft.com/office/powerpoint/2010/main" val="139085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4AFA-3402-4FF4-911E-038308CB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6C53F-8137-4D4C-8606-80FDE109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70007-DE87-4F6B-9EE4-84C6398C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4B5DD15-44D3-4E3D-AD93-2267F6F5BF69}"/>
              </a:ext>
            </a:extLst>
          </p:cNvPr>
          <p:cNvGraphicFramePr/>
          <p:nvPr/>
        </p:nvGraphicFramePr>
        <p:xfrm>
          <a:off x="548640" y="884586"/>
          <a:ext cx="8595360" cy="544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9421A258-F4E0-43D6-8A58-85E67760ED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48" y="1867301"/>
                <a:ext cx="8153400" cy="4228698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9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𝐴𝑡𝑡𝑟𝑖𝑏𝑢𝑡𝑒𝑠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 Placeholder 5">
                <a:extLst>
                  <a:ext uri="{FF2B5EF4-FFF2-40B4-BE49-F238E27FC236}">
                    <a16:creationId xmlns:a16="http://schemas.microsoft.com/office/drawing/2014/main" id="{9421A258-F4E0-43D6-8A58-85E67760E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1867301"/>
                <a:ext cx="8153400" cy="42286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87B457-B33E-46C8-AE1D-E129EAA0DE5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727032" y="2367815"/>
            <a:ext cx="590562" cy="324277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D2C393-103C-461B-8C8F-FC1544B2F2BA}"/>
                  </a:ext>
                </a:extLst>
              </p:cNvPr>
              <p:cNvSpPr txBox="1"/>
              <p:nvPr/>
            </p:nvSpPr>
            <p:spPr>
              <a:xfrm>
                <a:off x="3497057" y="2692092"/>
                <a:ext cx="5641074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Representation of material</a:t>
                </a:r>
              </a:p>
              <a:p>
                <a:pPr algn="ctr"/>
                <a:r>
                  <a:rPr lang="en-US" sz="2800" dirty="0"/>
                  <a:t>Ex: </a:t>
                </a:r>
                <a:r>
                  <a:rPr lang="en-US" sz="2800" i="1" dirty="0"/>
                  <a:t>Attributes</a:t>
                </a:r>
                <a:r>
                  <a:rPr lang="en-US" sz="2800" dirty="0"/>
                  <a:t> = </a:t>
                </a:r>
                <a:r>
                  <a:rPr lang="en-US" sz="2800" b="1" i="1" dirty="0"/>
                  <a:t>g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𝐻𝑒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endParaRPr lang="en-US" sz="2800" b="1" dirty="0"/>
              </a:p>
              <a:p>
                <a:r>
                  <a:rPr lang="en-US" sz="2800" b="1" dirty="0"/>
                  <a:t>What does a representation need?</a:t>
                </a:r>
              </a:p>
              <a:p>
                <a:r>
                  <a:rPr lang="en-US" sz="2800" i="1" dirty="0"/>
                  <a:t>Completeness: </a:t>
                </a:r>
                <a:r>
                  <a:rPr lang="en-US" sz="2800" dirty="0"/>
                  <a:t>Differentiate materials</a:t>
                </a:r>
                <a:endParaRPr lang="en-US" sz="2800" i="1" dirty="0"/>
              </a:p>
              <a:p>
                <a:r>
                  <a:rPr lang="en-US" sz="2800" i="1" dirty="0"/>
                  <a:t>Efficiency</a:t>
                </a:r>
                <a:r>
                  <a:rPr lang="en-US" sz="2800" dirty="0"/>
                  <a:t>:</a:t>
                </a:r>
                <a:r>
                  <a:rPr lang="en-US" sz="2800" i="1" dirty="0"/>
                  <a:t> </a:t>
                </a:r>
                <a:r>
                  <a:rPr lang="en-US" sz="2800" dirty="0"/>
                  <a:t>Quick to compute</a:t>
                </a:r>
                <a:endParaRPr lang="en-US" sz="2800" i="1" dirty="0"/>
              </a:p>
              <a:p>
                <a:r>
                  <a:rPr lang="en-US" sz="2800" i="1" dirty="0"/>
                  <a:t>Accuracy: </a:t>
                </a:r>
                <a:r>
                  <a:rPr lang="en-US" sz="2800" dirty="0"/>
                  <a:t>Capture important effects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D2C393-103C-461B-8C8F-FC1544B2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057" y="2692092"/>
                <a:ext cx="5641074" cy="3108543"/>
              </a:xfrm>
              <a:prstGeom prst="rect">
                <a:avLst/>
              </a:prstGeom>
              <a:blipFill>
                <a:blip r:embed="rId8"/>
                <a:stretch>
                  <a:fillRect l="-2270" t="-1961" r="-973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9242C3-E835-481C-A0BC-4D6F37BF01A5}"/>
              </a:ext>
            </a:extLst>
          </p:cNvPr>
          <p:cNvGrpSpPr/>
          <p:nvPr/>
        </p:nvGrpSpPr>
        <p:grpSpPr>
          <a:xfrm flipV="1">
            <a:off x="167922" y="2647731"/>
            <a:ext cx="3311517" cy="3267378"/>
            <a:chOff x="91206" y="1805600"/>
            <a:chExt cx="3311517" cy="326737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194DB5-198E-446C-AB9C-D9E9E68DBBD1}"/>
                </a:ext>
              </a:extLst>
            </p:cNvPr>
            <p:cNvCxnSpPr/>
            <p:nvPr/>
          </p:nvCxnSpPr>
          <p:spPr>
            <a:xfrm>
              <a:off x="114300" y="3162300"/>
              <a:ext cx="2514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E575A1-5CAF-42D0-8931-A5F50015EDF0}"/>
                </a:ext>
              </a:extLst>
            </p:cNvPr>
            <p:cNvSpPr/>
            <p:nvPr/>
          </p:nvSpPr>
          <p:spPr>
            <a:xfrm>
              <a:off x="2057144" y="3084167"/>
              <a:ext cx="182880" cy="1828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5A7B07-8BBE-4EBF-A856-59DCB719EA75}"/>
                </a:ext>
              </a:extLst>
            </p:cNvPr>
            <p:cNvSpPr/>
            <p:nvPr/>
          </p:nvSpPr>
          <p:spPr>
            <a:xfrm>
              <a:off x="452429" y="3053983"/>
              <a:ext cx="182880" cy="1828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CEFC6F3-003E-439C-9D94-F660493814CF}"/>
                </a:ext>
              </a:extLst>
            </p:cNvPr>
            <p:cNvSpPr/>
            <p:nvPr/>
          </p:nvSpPr>
          <p:spPr>
            <a:xfrm>
              <a:off x="1749296" y="3073853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EE36E9-29E0-4C92-987F-D8BA6C1C9657}"/>
                    </a:ext>
                  </a:extLst>
                </p:cNvPr>
                <p:cNvSpPr txBox="1"/>
                <p:nvPr/>
              </p:nvSpPr>
              <p:spPr>
                <a:xfrm flipV="1">
                  <a:off x="2594488" y="2934461"/>
                  <a:ext cx="80823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ΔΧ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2594488" y="2934461"/>
                  <a:ext cx="808235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73" r="-2273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3FEF3C9-D6E3-44B2-BA83-7C6AE621483B}"/>
                </a:ext>
              </a:extLst>
            </p:cNvPr>
            <p:cNvCxnSpPr/>
            <p:nvPr/>
          </p:nvCxnSpPr>
          <p:spPr>
            <a:xfrm>
              <a:off x="396240" y="2343368"/>
              <a:ext cx="91440" cy="577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894714-5CC8-464C-9DC2-F56CC2A80729}"/>
                </a:ext>
              </a:extLst>
            </p:cNvPr>
            <p:cNvSpPr txBox="1"/>
            <p:nvPr/>
          </p:nvSpPr>
          <p:spPr>
            <a:xfrm flipV="1">
              <a:off x="91206" y="1805600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NaPb</a:t>
              </a:r>
              <a:endParaRPr lang="en-US" sz="2400" baseline="-25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B3D862D-D4BB-4B65-AC42-22BF505F69B3}"/>
                </a:ext>
              </a:extLst>
            </p:cNvPr>
            <p:cNvCxnSpPr/>
            <p:nvPr/>
          </p:nvCxnSpPr>
          <p:spPr>
            <a:xfrm flipH="1" flipV="1">
              <a:off x="565428" y="4213383"/>
              <a:ext cx="83950" cy="392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2657E6-F275-410A-95B7-C8869050EB38}"/>
                </a:ext>
              </a:extLst>
            </p:cNvPr>
            <p:cNvSpPr txBox="1"/>
            <p:nvPr/>
          </p:nvSpPr>
          <p:spPr>
            <a:xfrm flipV="1">
              <a:off x="419809" y="4611313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LiF</a:t>
              </a:r>
              <a:endParaRPr lang="en-US" sz="2400" baseline="-250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A882A99-0646-4B50-B5F4-A0C507BA0DBB}"/>
                </a:ext>
              </a:extLst>
            </p:cNvPr>
            <p:cNvCxnSpPr/>
            <p:nvPr/>
          </p:nvCxnSpPr>
          <p:spPr>
            <a:xfrm>
              <a:off x="2136562" y="2395463"/>
              <a:ext cx="31081" cy="512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2FF761-681F-4079-8F50-C77D5F3152FB}"/>
                </a:ext>
              </a:extLst>
            </p:cNvPr>
            <p:cNvSpPr txBox="1"/>
            <p:nvPr/>
          </p:nvSpPr>
          <p:spPr>
            <a:xfrm flipV="1">
              <a:off x="1985266" y="1805601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LiF</a:t>
              </a:r>
              <a:endParaRPr lang="en-US" sz="2400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9876E3-5507-4A24-991F-435343289190}"/>
              </a:ext>
            </a:extLst>
          </p:cNvPr>
          <p:cNvGrpSpPr/>
          <p:nvPr/>
        </p:nvGrpSpPr>
        <p:grpSpPr>
          <a:xfrm flipV="1">
            <a:off x="218482" y="2649978"/>
            <a:ext cx="3223468" cy="3254816"/>
            <a:chOff x="114300" y="960891"/>
            <a:chExt cx="3223468" cy="325481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330620-D461-405C-8FD4-5556E1BAA9B9}"/>
                </a:ext>
              </a:extLst>
            </p:cNvPr>
            <p:cNvCxnSpPr/>
            <p:nvPr/>
          </p:nvCxnSpPr>
          <p:spPr>
            <a:xfrm>
              <a:off x="114300" y="3162300"/>
              <a:ext cx="25146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E009DF-7892-4676-BBD0-534D82B41823}"/>
                </a:ext>
              </a:extLst>
            </p:cNvPr>
            <p:cNvSpPr/>
            <p:nvPr/>
          </p:nvSpPr>
          <p:spPr>
            <a:xfrm>
              <a:off x="2057144" y="3084167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B6040C5-0EA8-4C32-A87C-B604F3D9373A}"/>
                </a:ext>
              </a:extLst>
            </p:cNvPr>
            <p:cNvSpPr/>
            <p:nvPr/>
          </p:nvSpPr>
          <p:spPr>
            <a:xfrm>
              <a:off x="1291437" y="3044183"/>
              <a:ext cx="182880" cy="1828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4C1F895-4CE0-42AE-BE30-A47C3CFB558A}"/>
                </a:ext>
              </a:extLst>
            </p:cNvPr>
            <p:cNvSpPr/>
            <p:nvPr/>
          </p:nvSpPr>
          <p:spPr>
            <a:xfrm>
              <a:off x="472300" y="3073599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C1F7B2A-5B31-4DF1-9211-EF3D63FAA5DE}"/>
                    </a:ext>
                  </a:extLst>
                </p:cNvPr>
                <p:cNvSpPr txBox="1"/>
                <p:nvPr/>
              </p:nvSpPr>
              <p:spPr>
                <a:xfrm flipV="1">
                  <a:off x="2594488" y="2934461"/>
                  <a:ext cx="7432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Na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2594488" y="2934461"/>
                  <a:ext cx="74328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A97C101-09E7-4CB9-B4C3-C804383C0F80}"/>
                </a:ext>
              </a:extLst>
            </p:cNvPr>
            <p:cNvCxnSpPr/>
            <p:nvPr/>
          </p:nvCxnSpPr>
          <p:spPr>
            <a:xfrm flipH="1" flipV="1">
              <a:off x="2133652" y="3343669"/>
              <a:ext cx="268416" cy="5231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485B62-645D-439E-8B56-F09BC9564990}"/>
                </a:ext>
              </a:extLst>
            </p:cNvPr>
            <p:cNvSpPr txBox="1"/>
            <p:nvPr/>
          </p:nvSpPr>
          <p:spPr>
            <a:xfrm flipV="1">
              <a:off x="1101071" y="3711928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NaPb</a:t>
              </a:r>
              <a:endParaRPr lang="en-US" sz="2400" baseline="-25000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338054-EA55-4FEF-83C3-9DC81C1C0A56}"/>
                </a:ext>
              </a:extLst>
            </p:cNvPr>
            <p:cNvCxnSpPr>
              <a:stCxn id="30" idx="2"/>
            </p:cNvCxnSpPr>
            <p:nvPr/>
          </p:nvCxnSpPr>
          <p:spPr>
            <a:xfrm flipH="1" flipV="1">
              <a:off x="1402681" y="3345179"/>
              <a:ext cx="124148" cy="3667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CECB5C-5BDC-4162-8896-D58B9DDA3701}"/>
                </a:ext>
              </a:extLst>
            </p:cNvPr>
            <p:cNvSpPr txBox="1"/>
            <p:nvPr/>
          </p:nvSpPr>
          <p:spPr>
            <a:xfrm flipV="1">
              <a:off x="1249513" y="960891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Na</a:t>
              </a:r>
              <a:r>
                <a:rPr lang="en-US" sz="2400" baseline="-25000" dirty="0"/>
                <a:t>2</a:t>
              </a:r>
              <a:r>
                <a:rPr lang="en-US" sz="2400" dirty="0"/>
                <a:t>O</a:t>
              </a:r>
              <a:endParaRPr lang="en-US" sz="2400" baseline="-25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0CB85E7-857C-463B-BE1D-66F63D80FCA9}"/>
                </a:ext>
              </a:extLst>
            </p:cNvPr>
            <p:cNvCxnSpPr/>
            <p:nvPr/>
          </p:nvCxnSpPr>
          <p:spPr>
            <a:xfrm>
              <a:off x="1714878" y="1593957"/>
              <a:ext cx="31081" cy="5128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93B1E1-A3AD-4905-9138-DA555EB1AC4C}"/>
                </a:ext>
              </a:extLst>
            </p:cNvPr>
            <p:cNvSpPr txBox="1"/>
            <p:nvPr/>
          </p:nvSpPr>
          <p:spPr>
            <a:xfrm flipV="1">
              <a:off x="2150398" y="3754042"/>
              <a:ext cx="838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Na</a:t>
              </a:r>
              <a:r>
                <a:rPr lang="en-US" sz="2400" baseline="-25000" dirty="0"/>
                <a:t>2</a:t>
              </a:r>
              <a:r>
                <a:rPr lang="en-US" sz="2400" dirty="0"/>
                <a:t>O</a:t>
              </a:r>
              <a:endParaRPr lang="en-US" sz="2400" baseline="-25000" dirty="0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AE4072-BCF4-4E98-9F20-C231FEA40B7B}"/>
              </a:ext>
            </a:extLst>
          </p:cNvPr>
          <p:cNvCxnSpPr/>
          <p:nvPr/>
        </p:nvCxnSpPr>
        <p:spPr>
          <a:xfrm>
            <a:off x="1019437" y="3469559"/>
            <a:ext cx="0" cy="461665"/>
          </a:xfrm>
          <a:prstGeom prst="line">
            <a:avLst/>
          </a:prstGeom>
          <a:ln w="444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EA0A1A-9911-4511-8CB4-A1A35C25B6FC}"/>
              </a:ext>
            </a:extLst>
          </p:cNvPr>
          <p:cNvCxnSpPr/>
          <p:nvPr/>
        </p:nvCxnSpPr>
        <p:spPr>
          <a:xfrm>
            <a:off x="1886861" y="3489469"/>
            <a:ext cx="0" cy="461665"/>
          </a:xfrm>
          <a:prstGeom prst="line">
            <a:avLst/>
          </a:prstGeom>
          <a:ln w="444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47EC78-EE6E-476F-80C1-A6EB934BE7B1}"/>
              </a:ext>
            </a:extLst>
          </p:cNvPr>
          <p:cNvCxnSpPr/>
          <p:nvPr/>
        </p:nvCxnSpPr>
        <p:spPr>
          <a:xfrm>
            <a:off x="1216017" y="4324583"/>
            <a:ext cx="0" cy="461665"/>
          </a:xfrm>
          <a:prstGeom prst="line">
            <a:avLst/>
          </a:prstGeom>
          <a:ln w="444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C222E2-D050-44B6-BEE1-04946D43CD51}"/>
              </a:ext>
            </a:extLst>
          </p:cNvPr>
          <p:cNvSpPr/>
          <p:nvPr/>
        </p:nvSpPr>
        <p:spPr>
          <a:xfrm>
            <a:off x="1840814" y="1356868"/>
            <a:ext cx="605190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700"/>
              </a:spcBef>
              <a:buClr>
                <a:srgbClr val="9F2936"/>
              </a:buClr>
              <a:buSzPct val="90000"/>
            </a:pPr>
            <a:r>
              <a:rPr lang="en-US" sz="2900" b="1" i="1" dirty="0">
                <a:solidFill>
                  <a:prstClr val="black"/>
                </a:solidFill>
              </a:rPr>
              <a:t>Encode domain knowledge into inputs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985DF6-5006-428F-9926-C0F532B12C6C}"/>
              </a:ext>
            </a:extLst>
          </p:cNvPr>
          <p:cNvSpPr/>
          <p:nvPr/>
        </p:nvSpPr>
        <p:spPr>
          <a:xfrm>
            <a:off x="1311514" y="6005292"/>
            <a:ext cx="6898835" cy="4924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spcBef>
                <a:spcPts val="700"/>
              </a:spcBef>
              <a:buClr>
                <a:srgbClr val="9F2936"/>
              </a:buClr>
              <a:buSzPct val="90000"/>
            </a:pPr>
            <a:r>
              <a:rPr lang="en-US" sz="2600" b="1" dirty="0">
                <a:solidFill>
                  <a:prstClr val="black"/>
                </a:solidFill>
              </a:rPr>
              <a:t>End product: </a:t>
            </a:r>
            <a:r>
              <a:rPr lang="en-US" sz="2600" dirty="0">
                <a:solidFill>
                  <a:prstClr val="black"/>
                </a:solidFill>
              </a:rPr>
              <a:t>Machine-learning compatible inputs</a:t>
            </a:r>
            <a:endParaRPr lang="en-US" sz="2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0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913F13-38B8-4D8A-A998-4EE5B21DE6F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05968" y="1002668"/>
            <a:ext cx="8260080" cy="6391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027DC-7789-49E9-A511-E6F8FEA7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Matminer: “</a:t>
            </a:r>
            <a:r>
              <a:rPr lang="en-US" dirty="0" err="1"/>
              <a:t>Featurizer</a:t>
            </a:r>
            <a:r>
              <a:rPr lang="en-US" dirty="0"/>
              <a:t>” 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6B8FD-DBE4-4290-935C-F6F7D83B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802" y="6123078"/>
            <a:ext cx="5421083" cy="365125"/>
          </a:xfrm>
        </p:spPr>
        <p:txBody>
          <a:bodyPr/>
          <a:lstStyle/>
          <a:p>
            <a:r>
              <a:rPr lang="en-US" u="sng" dirty="0">
                <a:solidFill>
                  <a:schemeClr val="accent2"/>
                </a:solidFill>
                <a:hlinkClick r:id="rId3"/>
              </a:rPr>
              <a:t>https://github.com/hackingmaterials/matminer/</a:t>
            </a:r>
            <a:r>
              <a:rPr lang="en-US" u="sng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87057-DE7A-43E4-AEEE-90EE5F6D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30919-A1DB-4E8F-A4C6-6DE8E5C770E6}"/>
              </a:ext>
            </a:extLst>
          </p:cNvPr>
          <p:cNvSpPr txBox="1"/>
          <p:nvPr/>
        </p:nvSpPr>
        <p:spPr>
          <a:xfrm>
            <a:off x="1843112" y="5217075"/>
            <a:ext cx="545777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Matminer has methods from many groups</a:t>
            </a:r>
          </a:p>
        </p:txBody>
      </p:sp>
    </p:spTree>
    <p:extLst>
      <p:ext uri="{BB962C8B-B14F-4D97-AF65-F5344CB8AC3E}">
        <p14:creationId xmlns:p14="http://schemas.microsoft.com/office/powerpoint/2010/main" val="18678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2C82-2DAB-4812-B488-EA37F96C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Fit a model to the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AAA2-B957-4BB1-81FC-86560C81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82CD70-529D-4EF5-BA90-C4C5FAB5258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28660"/>
            <a:ext cx="8153400" cy="4667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/>
              <a:t>There are many algorithms,</a:t>
            </a:r>
            <a:r>
              <a:rPr lang="en-US" sz="2600" b="1" dirty="0"/>
              <a:t> </a:t>
            </a:r>
            <a:r>
              <a:rPr lang="en-US" sz="2600" b="1" dirty="0" smtClean="0"/>
              <a:t>how do you decide? </a:t>
            </a:r>
            <a:endParaRPr lang="en-US" sz="26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Identify </a:t>
            </a:r>
            <a:r>
              <a:rPr lang="en-US" sz="2400" dirty="0"/>
              <a:t>algorithms with </a:t>
            </a:r>
            <a:br>
              <a:rPr lang="en-US" sz="2400" dirty="0"/>
            </a:br>
            <a:r>
              <a:rPr lang="en-US" sz="2400" dirty="0"/>
              <a:t>desired properties. </a:t>
            </a:r>
            <a:br>
              <a:rPr lang="en-US" sz="2400" dirty="0"/>
            </a:br>
            <a:r>
              <a:rPr lang="en-US" sz="2400" dirty="0"/>
              <a:t>	Ex: differentiability</a:t>
            </a:r>
          </a:p>
          <a:p>
            <a:pPr marL="457200" indent="-457200">
              <a:buAutoNum type="arabicPeriod"/>
            </a:pPr>
            <a:r>
              <a:rPr lang="en-US" sz="2400" dirty="0"/>
              <a:t>Use cross-validation to </a:t>
            </a:r>
            <a:br>
              <a:rPr lang="en-US" sz="2400" dirty="0"/>
            </a:br>
            <a:r>
              <a:rPr lang="en-US" sz="2400" dirty="0"/>
              <a:t>optimize parameters</a:t>
            </a:r>
          </a:p>
          <a:p>
            <a:pPr marL="457200" indent="-457200">
              <a:buAutoNum type="arabicPeriod"/>
            </a:pPr>
            <a:r>
              <a:rPr lang="en-US" sz="2400" dirty="0"/>
              <a:t>Pick the one with the lowest “loss</a:t>
            </a:r>
            <a:r>
              <a:rPr lang="en-US" sz="2000" dirty="0"/>
              <a:t>”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 </a:t>
            </a:r>
          </a:p>
          <a:p>
            <a:pPr marL="0" indent="0" algn="ctr">
              <a:buNone/>
            </a:pPr>
            <a:endParaRPr lang="en-US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A341CCA-E014-4E42-93F5-DF8CAED95A74}"/>
              </a:ext>
            </a:extLst>
          </p:cNvPr>
          <p:cNvGraphicFramePr/>
          <p:nvPr/>
        </p:nvGraphicFramePr>
        <p:xfrm>
          <a:off x="548640" y="884586"/>
          <a:ext cx="8595360" cy="544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2" y="4516937"/>
            <a:ext cx="7331992" cy="2255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52678" y="1837585"/>
            <a:ext cx="2008178" cy="26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Numpy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Scipy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Scikit</a:t>
            </a:r>
            <a:r>
              <a:rPr lang="en-US" b="1" dirty="0">
                <a:solidFill>
                  <a:srgbClr val="7030A0"/>
                </a:solidFill>
              </a:rPr>
              <a:t>-learn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Theano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TensorFlow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Keras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PyTorch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Pandas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030A0"/>
                </a:solidFill>
              </a:rPr>
              <a:t>Matplotlib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95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399C-8466-4C8A-9C6D-D3AB46B0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Hard About Validation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B8E62-848C-4BED-879C-263AD3F8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1A5A5-6DB9-4FB3-914B-3D936E0C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63BF62-D142-434F-8AA0-C99B65A309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Test Model How You Will Use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A40DD-7FD9-4562-8C94-50DB7522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548" y="4355273"/>
            <a:ext cx="3743325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2C7660-E057-45B2-B479-8F724B1264A6}"/>
              </a:ext>
            </a:extLst>
          </p:cNvPr>
          <p:cNvSpPr txBox="1"/>
          <p:nvPr/>
        </p:nvSpPr>
        <p:spPr>
          <a:xfrm>
            <a:off x="4685548" y="4152560"/>
            <a:ext cx="297716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Interpolating to new clusters?</a:t>
            </a:r>
          </a:p>
        </p:txBody>
      </p:sp>
      <p:pic>
        <p:nvPicPr>
          <p:cNvPr id="8" name="training-animation (4)">
            <a:hlinkClick r:id="" action="ppaction://media"/>
            <a:extLst>
              <a:ext uri="{FF2B5EF4-FFF2-40B4-BE49-F238E27FC236}">
                <a16:creationId xmlns:a16="http://schemas.microsoft.com/office/drawing/2014/main" id="{B04FF2CE-9AFB-4EFE-8A12-364932A891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342" y="2975132"/>
            <a:ext cx="3723828" cy="1861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7ECCC-D3D2-4911-902C-89D139D657F3}"/>
              </a:ext>
            </a:extLst>
          </p:cNvPr>
          <p:cNvSpPr txBox="1"/>
          <p:nvPr/>
        </p:nvSpPr>
        <p:spPr>
          <a:xfrm>
            <a:off x="604546" y="2790466"/>
            <a:ext cx="257179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Predicting Future Events?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952F8E-1696-4722-BDD6-B57D6D10175C}"/>
              </a:ext>
            </a:extLst>
          </p:cNvPr>
          <p:cNvGrpSpPr/>
          <p:nvPr/>
        </p:nvGrpSpPr>
        <p:grpSpPr>
          <a:xfrm>
            <a:off x="4532235" y="1906457"/>
            <a:ext cx="4479808" cy="1749504"/>
            <a:chOff x="4173304" y="1641513"/>
            <a:chExt cx="5612343" cy="2218574"/>
          </a:xfrm>
        </p:grpSpPr>
        <p:pic>
          <p:nvPicPr>
            <p:cNvPr id="10" name="Content Placeholder 14">
              <a:extLst>
                <a:ext uri="{FF2B5EF4-FFF2-40B4-BE49-F238E27FC236}">
                  <a16:creationId xmlns:a16="http://schemas.microsoft.com/office/drawing/2014/main" id="{BB0F4D3A-00E3-481A-BCFC-43898E49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3304" y="1682966"/>
              <a:ext cx="2536908" cy="2177121"/>
            </a:xfrm>
            <a:prstGeom prst="rect">
              <a:avLst/>
            </a:prstGeom>
          </p:spPr>
        </p:pic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A7B3BD6A-EE08-4427-AEB3-ACFA74D76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910" y="1641513"/>
              <a:ext cx="2824737" cy="21815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C13111-9F87-49F6-8C50-F891BBA0749A}"/>
                </a:ext>
              </a:extLst>
            </p:cNvPr>
            <p:cNvSpPr txBox="1"/>
            <p:nvPr/>
          </p:nvSpPr>
          <p:spPr>
            <a:xfrm>
              <a:off x="4173304" y="1883176"/>
              <a:ext cx="575799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Exp.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A516B2-3935-4F0B-B18B-43BE034E91D8}"/>
                </a:ext>
              </a:extLst>
            </p:cNvPr>
            <p:cNvSpPr txBox="1"/>
            <p:nvPr/>
          </p:nvSpPr>
          <p:spPr>
            <a:xfrm>
              <a:off x="6969570" y="1883176"/>
              <a:ext cx="47961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321326-E2C0-4AF6-967C-CDB00516E0AE}"/>
              </a:ext>
            </a:extLst>
          </p:cNvPr>
          <p:cNvSpPr txBox="1"/>
          <p:nvPr/>
        </p:nvSpPr>
        <p:spPr>
          <a:xfrm>
            <a:off x="4414817" y="1583893"/>
            <a:ext cx="299415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Evaluating new alloy systems?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87DF2-B6BD-4838-8D3F-FAEDB08EE60A}"/>
              </a:ext>
            </a:extLst>
          </p:cNvPr>
          <p:cNvSpPr txBox="1"/>
          <p:nvPr/>
        </p:nvSpPr>
        <p:spPr>
          <a:xfrm>
            <a:off x="4991841" y="3548180"/>
            <a:ext cx="2622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Ward et al. </a:t>
            </a:r>
            <a:r>
              <a:rPr lang="en-US" sz="1400" u="sng" dirty="0" err="1"/>
              <a:t>npj</a:t>
            </a:r>
            <a:r>
              <a:rPr lang="en-US" sz="1400" u="sng" dirty="0"/>
              <a:t> Comp Mat.</a:t>
            </a:r>
            <a:r>
              <a:rPr lang="en-US" sz="1400" dirty="0"/>
              <a:t> (2016)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D5D49B-C713-46AD-8A0B-23B4B358DD8D}"/>
              </a:ext>
            </a:extLst>
          </p:cNvPr>
          <p:cNvSpPr txBox="1"/>
          <p:nvPr/>
        </p:nvSpPr>
        <p:spPr>
          <a:xfrm>
            <a:off x="5261912" y="6550223"/>
            <a:ext cx="2236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Meredig et al. </a:t>
            </a:r>
            <a:r>
              <a:rPr lang="en-US" sz="1400" u="sng" dirty="0"/>
              <a:t>MSDE.</a:t>
            </a:r>
            <a:r>
              <a:rPr lang="en-US" sz="1400" dirty="0"/>
              <a:t> (2018)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3E9216-2619-4BC9-88E3-9748B4AC94CF}"/>
              </a:ext>
            </a:extLst>
          </p:cNvPr>
          <p:cNvSpPr txBox="1"/>
          <p:nvPr/>
        </p:nvSpPr>
        <p:spPr>
          <a:xfrm>
            <a:off x="604546" y="4759261"/>
            <a:ext cx="2063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Ward et al, </a:t>
            </a:r>
            <a:r>
              <a:rPr lang="en-US" sz="1400" i="1" dirty="0"/>
              <a:t>in preparation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170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7C7ACF-814F-4432-B943-2A49EE847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D08ABC-8FDC-40ED-9095-C0C720C0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Organize? [</a:t>
            </a:r>
            <a:r>
              <a:rPr lang="en-US" dirty="0" err="1"/>
              <a:t>Jupyter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7A460-58B3-4B43-95FB-487FF9167D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B996C-DE25-4EAE-B69B-EB1931DA0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5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5403-49B3-43A1-8D32-20355526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Jupyter</a:t>
            </a:r>
            <a:r>
              <a:rPr lang="en-US" dirty="0"/>
              <a:t>? Why care?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935D4-8AD9-458E-871E-9B1BE472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296C-5087-4667-88BD-37F874D0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98A27C-4424-48C9-BA2E-A5610C3DED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9" y="1000360"/>
            <a:ext cx="5418034" cy="5095640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is environment designed for reproducible computational science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Stores code with outputs and documentation in a single notebook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Modeled after Mathematica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https://www.theatlantic.com/science/archive/2018/04/the-scientific-paper-is-obsolete/556676/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 do </a:t>
            </a:r>
            <a:r>
              <a:rPr lang="en-US" i="1" dirty="0"/>
              <a:t>I</a:t>
            </a:r>
            <a:r>
              <a:rPr lang="en-US" dirty="0"/>
              <a:t> care? </a:t>
            </a:r>
            <a:r>
              <a:rPr lang="en-US" dirty="0" err="1"/>
              <a:t>Jupyter</a:t>
            </a:r>
            <a:r>
              <a:rPr lang="en-US" dirty="0"/>
              <a:t> lets me…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organize my 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easily run on a remote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keep track of results and rationale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communicate my research better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674D3-25D6-4BA9-80CE-40AB19B3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685" y="1160061"/>
            <a:ext cx="4691860" cy="773782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026" name="Picture 2" descr="Image result for jupyter logo">
            <a:extLst>
              <a:ext uri="{FF2B5EF4-FFF2-40B4-BE49-F238E27FC236}">
                <a16:creationId xmlns:a16="http://schemas.microsoft.com/office/drawing/2014/main" id="{DC8E1C15-D7F4-48A4-AB40-5051E449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685" y="1160061"/>
            <a:ext cx="1235239" cy="12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81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9E9D-1D3F-4C7C-84F3-8E00C669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 write a notebook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F3358-CBAA-4E12-B0C3-DEA3267B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06922-1EFA-41F3-BA4E-63513322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DC06F8-56E1-429B-9984-5758D9CE8ED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i="1" dirty="0"/>
              <a:t>One notebook per “experiment” or “idea”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Outline:</a:t>
            </a:r>
          </a:p>
          <a:p>
            <a:pPr marL="1108710" lvl="2" indent="-514350">
              <a:buFont typeface="+mj-lt"/>
              <a:buAutoNum type="arabicPeriod"/>
            </a:pPr>
            <a:r>
              <a:rPr lang="en-US" sz="3000" dirty="0"/>
              <a:t>Title and short abstract</a:t>
            </a:r>
          </a:p>
          <a:p>
            <a:pPr marL="1565910" lvl="3" indent="-514350">
              <a:buFont typeface="+mj-lt"/>
              <a:buAutoNum type="arabicPeriod"/>
            </a:pPr>
            <a:r>
              <a:rPr lang="en-US" sz="2600" dirty="0"/>
              <a:t>“What am I doing here and why”</a:t>
            </a:r>
          </a:p>
          <a:p>
            <a:pPr marL="1108710" lvl="2" indent="-514350">
              <a:buFont typeface="+mj-lt"/>
              <a:buAutoNum type="arabicPeriod"/>
            </a:pPr>
            <a:r>
              <a:rPr lang="en-US" sz="3000" dirty="0"/>
              <a:t>Load in libraries</a:t>
            </a:r>
          </a:p>
          <a:p>
            <a:pPr marL="1565910" lvl="3" indent="-514350">
              <a:buFont typeface="+mj-lt"/>
              <a:buAutoNum type="arabicPeriod"/>
            </a:pPr>
            <a:r>
              <a:rPr lang="en-US" sz="2600" dirty="0"/>
              <a:t>Put them up front, so it crashes early</a:t>
            </a:r>
          </a:p>
          <a:p>
            <a:pPr marL="1108710" lvl="2" indent="-514350">
              <a:buFont typeface="+mj-lt"/>
              <a:buAutoNum type="arabicPeriod"/>
            </a:pPr>
            <a:r>
              <a:rPr lang="en-US" sz="3000" dirty="0"/>
              <a:t>Load in data from disk</a:t>
            </a:r>
          </a:p>
          <a:p>
            <a:pPr marL="1565910" lvl="3" indent="-514350">
              <a:buFont typeface="+mj-lt"/>
              <a:buAutoNum type="arabicPeriod"/>
            </a:pPr>
            <a:r>
              <a:rPr lang="en-US" sz="2600" dirty="0"/>
              <a:t>Ex: training data, results from other notebook</a:t>
            </a:r>
          </a:p>
          <a:p>
            <a:pPr marL="1108710" lvl="2" indent="-514350">
              <a:buFont typeface="+mj-lt"/>
              <a:buAutoNum type="arabicPeriod"/>
            </a:pPr>
            <a:r>
              <a:rPr lang="en-US" sz="3000" dirty="0"/>
              <a:t>Each step in their own block</a:t>
            </a:r>
          </a:p>
          <a:p>
            <a:pPr marL="1565910" lvl="3" indent="-514350">
              <a:buFont typeface="+mj-lt"/>
              <a:buAutoNum type="arabicPeriod"/>
            </a:pPr>
            <a:r>
              <a:rPr lang="en-US" sz="2600" dirty="0"/>
              <a:t>Introduction</a:t>
            </a:r>
          </a:p>
          <a:p>
            <a:pPr marL="1565910" lvl="3" indent="-514350">
              <a:buFont typeface="+mj-lt"/>
              <a:buAutoNum type="arabicPeriod"/>
            </a:pPr>
            <a:r>
              <a:rPr lang="en-US" sz="2600" dirty="0"/>
              <a:t>Code </a:t>
            </a:r>
            <a:r>
              <a:rPr lang="en-US" sz="2600" u="sng" dirty="0"/>
              <a:t>and explanation</a:t>
            </a:r>
          </a:p>
          <a:p>
            <a:pPr marL="1565910" lvl="3" indent="-514350">
              <a:buFont typeface="+mj-lt"/>
              <a:buAutoNum type="arabicPeriod"/>
            </a:pPr>
            <a:r>
              <a:rPr lang="en-US" sz="2600" dirty="0"/>
              <a:t>Figure/visualization</a:t>
            </a:r>
          </a:p>
          <a:p>
            <a:pPr marL="1565910" lvl="3" indent="-514350">
              <a:buFont typeface="+mj-lt"/>
              <a:buAutoNum type="arabicPeriod"/>
            </a:pPr>
            <a:r>
              <a:rPr lang="en-US" sz="2600" dirty="0"/>
              <a:t>Explanation of finding</a:t>
            </a:r>
          </a:p>
        </p:txBody>
      </p:sp>
    </p:spTree>
    <p:extLst>
      <p:ext uri="{BB962C8B-B14F-4D97-AF65-F5344CB8AC3E}">
        <p14:creationId xmlns:p14="http://schemas.microsoft.com/office/powerpoint/2010/main" val="1485142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304F-1AAD-4F4C-8CB3-2F73102A3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Step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CDE70-77D2-4264-8081-50A98E5C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4053F-0595-478F-90C0-761F9100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3CA9D4-29C5-44CA-AD56-6C06C8A3A8C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0864" y="1000125"/>
            <a:ext cx="7437222" cy="5095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3CBC3D-1BCF-4BC6-B4B7-9A943AE66501}"/>
              </a:ext>
            </a:extLst>
          </p:cNvPr>
          <p:cNvSpPr txBox="1"/>
          <p:nvPr/>
        </p:nvSpPr>
        <p:spPr>
          <a:xfrm>
            <a:off x="5765533" y="1000125"/>
            <a:ext cx="135223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9110B-6210-4B9C-8D9E-949D882EA6AB}"/>
              </a:ext>
            </a:extLst>
          </p:cNvPr>
          <p:cNvSpPr txBox="1"/>
          <p:nvPr/>
        </p:nvSpPr>
        <p:spPr>
          <a:xfrm>
            <a:off x="3320141" y="3462588"/>
            <a:ext cx="128541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Explanation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3D48B-940E-468A-8E86-31452EF47FEB}"/>
              </a:ext>
            </a:extLst>
          </p:cNvPr>
          <p:cNvSpPr txBox="1"/>
          <p:nvPr/>
        </p:nvSpPr>
        <p:spPr>
          <a:xfrm>
            <a:off x="5166588" y="5001026"/>
            <a:ext cx="282494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Visualization and 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543F8-02F9-4193-9C05-11C8DFEE2123}"/>
              </a:ext>
            </a:extLst>
          </p:cNvPr>
          <p:cNvSpPr txBox="1"/>
          <p:nvPr/>
        </p:nvSpPr>
        <p:spPr>
          <a:xfrm>
            <a:off x="265220" y="6174125"/>
            <a:ext cx="884825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Someone should be able to understand this without knowing Python!</a:t>
            </a:r>
          </a:p>
        </p:txBody>
      </p:sp>
    </p:spTree>
    <p:extLst>
      <p:ext uri="{BB962C8B-B14F-4D97-AF65-F5344CB8AC3E}">
        <p14:creationId xmlns:p14="http://schemas.microsoft.com/office/powerpoint/2010/main" val="3530641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ADA5-FEC4-4312-9D56-BBF34095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Full Narrative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82509-0863-48FC-8E90-6E7EA974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02036-FBAE-486A-B3EF-1727D981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43AB5F-ECFB-441B-BEF4-B3B3AF362AF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28677" y="1000125"/>
            <a:ext cx="5521595" cy="5095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4A4CF-83C0-419C-9CC1-B649608CDF5C}"/>
              </a:ext>
            </a:extLst>
          </p:cNvPr>
          <p:cNvSpPr txBox="1"/>
          <p:nvPr/>
        </p:nvSpPr>
        <p:spPr>
          <a:xfrm>
            <a:off x="687048" y="6199935"/>
            <a:ext cx="263309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Link to GitHub Page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091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3398-1D06-486F-9961-B862A5AA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Pitfalls When Making Notebooks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E2494-F2AA-41D2-8285-F9A079E7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See “I Don’t Like </a:t>
            </a:r>
            <a:r>
              <a:rPr lang="en-US" dirty="0" err="1"/>
              <a:t>Jupyter</a:t>
            </a:r>
            <a:r>
              <a:rPr lang="en-US" dirty="0"/>
              <a:t> Notebooks”: </a:t>
            </a:r>
            <a:r>
              <a:rPr lang="en-US" dirty="0">
                <a:hlinkClick r:id="rId2"/>
              </a:rPr>
              <a:t>https://t.co/30peBFwTbv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FF037-B256-4A43-B217-8E333CC2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6BE965-699A-4452-AC2F-EA8D9DBCE1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Not including documentation</a:t>
            </a:r>
          </a:p>
          <a:p>
            <a:pPr marL="320040" lvl="1" indent="0">
              <a:buNone/>
            </a:pPr>
            <a:r>
              <a:rPr lang="en-US" b="1" dirty="0"/>
              <a:t>Advice: </a:t>
            </a:r>
            <a:r>
              <a:rPr lang="en-US" dirty="0"/>
              <a:t>Write what you’re going to do first</a:t>
            </a:r>
          </a:p>
          <a:p>
            <a:pPr marL="32004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Notebook not capturing entire process</a:t>
            </a:r>
          </a:p>
          <a:p>
            <a:pPr marL="320040" lvl="1" indent="0">
              <a:buNone/>
            </a:pPr>
            <a:r>
              <a:rPr lang="en-US" b="1" dirty="0"/>
              <a:t>Problem: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lets you execute cells out of order</a:t>
            </a:r>
          </a:p>
          <a:p>
            <a:pPr marL="320040" lvl="1" indent="0">
              <a:buNone/>
            </a:pPr>
            <a:r>
              <a:rPr lang="en-US" b="1" dirty="0"/>
              <a:t>Advice: </a:t>
            </a:r>
            <a:r>
              <a:rPr lang="en-US" dirty="0"/>
              <a:t>Periodically “Restart Kernel and Run All Cells”</a:t>
            </a:r>
          </a:p>
          <a:p>
            <a:pPr marL="32004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Duplicate code between notebooks</a:t>
            </a:r>
          </a:p>
          <a:p>
            <a:pPr marL="320040" lvl="1" indent="0">
              <a:buNone/>
            </a:pPr>
            <a:r>
              <a:rPr lang="en-US" b="1" dirty="0"/>
              <a:t>Advice: </a:t>
            </a:r>
            <a:r>
              <a:rPr lang="en-US" dirty="0"/>
              <a:t>Make a separate module for common code</a:t>
            </a:r>
          </a:p>
          <a:p>
            <a:pPr marL="32004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Library conflicts</a:t>
            </a:r>
          </a:p>
          <a:p>
            <a:pPr marL="320040" lvl="1" indent="0">
              <a:buNone/>
            </a:pPr>
            <a:r>
              <a:rPr lang="en-US" b="1" dirty="0"/>
              <a:t>Advice: </a:t>
            </a:r>
            <a:r>
              <a:rPr lang="en-US" dirty="0"/>
              <a:t>Run mature projects in container, separate machines</a:t>
            </a:r>
          </a:p>
          <a:p>
            <a:pPr marL="320040" lvl="1" indent="0">
              <a:buNone/>
            </a:pPr>
            <a:r>
              <a:rPr lang="en-US" b="1" dirty="0"/>
              <a:t>Advice: </a:t>
            </a:r>
            <a:r>
              <a:rPr lang="en-US" dirty="0"/>
              <a:t>Make a “requirements.txt” file</a:t>
            </a:r>
          </a:p>
          <a:p>
            <a:pPr marL="32004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“one cell notebooks”</a:t>
            </a:r>
          </a:p>
          <a:p>
            <a:pPr marL="365760" lvl="1" indent="0">
              <a:buNone/>
            </a:pPr>
            <a:r>
              <a:rPr lang="en-US" b="1" dirty="0"/>
              <a:t>Advice: </a:t>
            </a:r>
            <a:r>
              <a:rPr lang="en-US" dirty="0"/>
              <a:t>&lt;10 lines of code per cell</a:t>
            </a:r>
            <a:endParaRPr lang="en-US" b="1" dirty="0"/>
          </a:p>
          <a:p>
            <a:pPr marL="320040" lvl="1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1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50" dirty="0"/>
              <a:t>What is Materials Informatics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722917" y="6492875"/>
            <a:ext cx="5421083" cy="365125"/>
          </a:xfrm>
        </p:spPr>
        <p:txBody>
          <a:bodyPr/>
          <a:lstStyle/>
          <a:p>
            <a:r>
              <a:rPr lang="en-US" sz="1200" dirty="0"/>
              <a:t>FEA Image: http://www.icams.de/content/research/index.html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i="1" dirty="0"/>
              <a:t>Another kind of computational materials science tool</a:t>
            </a:r>
          </a:p>
          <a:p>
            <a:pPr marL="0" indent="0">
              <a:buNone/>
            </a:pPr>
            <a:r>
              <a:rPr lang="en-US" sz="2400" b="1" dirty="0"/>
              <a:t>Goal: </a:t>
            </a:r>
            <a:r>
              <a:rPr lang="en-US" sz="2400" dirty="0"/>
              <a:t>Accelerate design of materials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Method: </a:t>
            </a:r>
            <a:r>
              <a:rPr lang="en-US" sz="2400" dirty="0"/>
              <a:t>Replace experiments with computers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2400" b="1" dirty="0"/>
              <a:t>Many Theory-Based Tools: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Density Functional Theory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Phase Field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Finite Element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Computational Thermodynamics</a:t>
            </a:r>
          </a:p>
          <a:p>
            <a:pPr marL="0" indent="0">
              <a:buNone/>
            </a:pPr>
            <a:r>
              <a:rPr lang="en-US" sz="2400" b="1" dirty="0"/>
              <a:t>Emerging Field: </a:t>
            </a:r>
            <a:r>
              <a:rPr lang="en-US" sz="2400" b="1" dirty="0">
                <a:solidFill>
                  <a:schemeClr val="accent3"/>
                </a:solidFill>
              </a:rPr>
              <a:t>Data-driven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r="24400"/>
          <a:stretch/>
        </p:blipFill>
        <p:spPr>
          <a:xfrm>
            <a:off x="5273189" y="2280313"/>
            <a:ext cx="1762637" cy="1846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87" b="73977" l="77840" r="99666">
                        <a14:backgroundMark x1="78953" y1="36404" x2="83073" y2="38889"/>
                        <a14:backgroundMark x1="82962" y1="38889" x2="82739" y2="50731"/>
                        <a14:backgroundMark x1="82294" y1="50292" x2="76837" y2="54971"/>
                        <a14:backgroundMark x1="78953" y1="36842" x2="74944" y2="37281"/>
                        <a14:backgroundMark x1="74944" y1="37573" x2="76726" y2="54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549" t="30908" b="24833"/>
          <a:stretch/>
        </p:blipFill>
        <p:spPr>
          <a:xfrm>
            <a:off x="7035826" y="2434052"/>
            <a:ext cx="1854047" cy="278413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7400" y="5401440"/>
            <a:ext cx="8600560" cy="905248"/>
            <a:chOff x="227400" y="5401440"/>
            <a:chExt cx="8600560" cy="905248"/>
          </a:xfrm>
        </p:grpSpPr>
        <p:grpSp>
          <p:nvGrpSpPr>
            <p:cNvPr id="8" name="Group 7"/>
            <p:cNvGrpSpPr/>
            <p:nvPr/>
          </p:nvGrpSpPr>
          <p:grpSpPr>
            <a:xfrm>
              <a:off x="1916488" y="5401440"/>
              <a:ext cx="5545719" cy="905248"/>
              <a:chOff x="3889242" y="5643376"/>
              <a:chExt cx="5545719" cy="905248"/>
            </a:xfrm>
          </p:grpSpPr>
          <p:sp>
            <p:nvSpPr>
              <p:cNvPr id="9" name="Can 8"/>
              <p:cNvSpPr/>
              <p:nvPr/>
            </p:nvSpPr>
            <p:spPr>
              <a:xfrm>
                <a:off x="3889242" y="5643376"/>
                <a:ext cx="614516" cy="905248"/>
              </a:xfrm>
              <a:prstGeom prst="can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ight Arrow 9"/>
              <p:cNvSpPr/>
              <p:nvPr/>
            </p:nvSpPr>
            <p:spPr>
              <a:xfrm>
                <a:off x="4819650" y="5683902"/>
                <a:ext cx="2680734" cy="824196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Machine</a:t>
                </a:r>
                <a:r>
                  <a:rPr lang="en-US" dirty="0"/>
                  <a:t> </a:t>
                </a:r>
                <a:r>
                  <a:rPr lang="en-US" sz="2400" dirty="0"/>
                  <a:t>Learning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7624209" y="5834390"/>
                    <a:ext cx="181075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4209" y="5834390"/>
                    <a:ext cx="1810752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/>
            <p:cNvSpPr txBox="1"/>
            <p:nvPr/>
          </p:nvSpPr>
          <p:spPr>
            <a:xfrm>
              <a:off x="227400" y="5432543"/>
              <a:ext cx="1430392" cy="830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/>
                <a:t>Materials </a:t>
              </a:r>
            </a:p>
            <a:p>
              <a:pPr algn="ctr"/>
              <a:r>
                <a:rPr lang="en-US" sz="2400" dirty="0"/>
                <a:t>Data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01607" y="5418742"/>
              <a:ext cx="1426353" cy="83099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Predictive</a:t>
              </a:r>
              <a:br>
                <a:rPr lang="en-US" sz="2400" dirty="0"/>
              </a:br>
              <a:r>
                <a:rPr lang="en-US" sz="2400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45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1477-42A9-45AB-BDE5-FE498926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Multiple Notebooks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9C1AC-EB02-418D-A3BE-57A1F965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3729B-6D53-4526-8D06-EC647817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724A2E-3745-4869-918B-B65BE75F78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3751" y="1038626"/>
            <a:ext cx="3081065" cy="50958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E83B69-F9A4-4D2D-B40B-22D05937BF86}"/>
              </a:ext>
            </a:extLst>
          </p:cNvPr>
          <p:cNvCxnSpPr/>
          <p:nvPr/>
        </p:nvCxnSpPr>
        <p:spPr>
          <a:xfrm flipH="1">
            <a:off x="3724977" y="1568918"/>
            <a:ext cx="1289785" cy="36576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B1BEE9-60FF-4B2F-882B-1E9355A4EA65}"/>
              </a:ext>
            </a:extLst>
          </p:cNvPr>
          <p:cNvCxnSpPr>
            <a:cxnSpLocks/>
          </p:cNvCxnSpPr>
          <p:nvPr/>
        </p:nvCxnSpPr>
        <p:spPr>
          <a:xfrm flipH="1">
            <a:off x="3794817" y="2464970"/>
            <a:ext cx="121994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AA1798-A4D9-4E22-BD06-70C14D89C3F7}"/>
              </a:ext>
            </a:extLst>
          </p:cNvPr>
          <p:cNvCxnSpPr>
            <a:cxnSpLocks/>
          </p:cNvCxnSpPr>
          <p:nvPr/>
        </p:nvCxnSpPr>
        <p:spPr>
          <a:xfrm flipH="1" flipV="1">
            <a:off x="3794818" y="2915754"/>
            <a:ext cx="1219944" cy="28945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CE99F5-533A-444E-9E57-8477A7B794E4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794816" y="4010278"/>
            <a:ext cx="1219944" cy="2477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93D4FB-7BB1-4146-9F8A-DF7CA5628186}"/>
              </a:ext>
            </a:extLst>
          </p:cNvPr>
          <p:cNvCxnSpPr>
            <a:cxnSpLocks/>
          </p:cNvCxnSpPr>
          <p:nvPr/>
        </p:nvCxnSpPr>
        <p:spPr>
          <a:xfrm flipH="1" flipV="1">
            <a:off x="3794818" y="5363235"/>
            <a:ext cx="1219941" cy="290153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847150-935D-466F-8F33-5387ACF1537A}"/>
              </a:ext>
            </a:extLst>
          </p:cNvPr>
          <p:cNvSpPr txBox="1"/>
          <p:nvPr/>
        </p:nvSpPr>
        <p:spPr>
          <a:xfrm>
            <a:off x="5014760" y="1289155"/>
            <a:ext cx="4035207" cy="400110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Re-usable datasets in separate folder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61B0FB-33CC-43DC-A8EE-0E8158E01723}"/>
              </a:ext>
            </a:extLst>
          </p:cNvPr>
          <p:cNvSpPr txBox="1"/>
          <p:nvPr/>
        </p:nvSpPr>
        <p:spPr>
          <a:xfrm>
            <a:off x="5014760" y="1832610"/>
            <a:ext cx="3137838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Figures in separate folder (with meaningful names!)</a:t>
            </a:r>
          </a:p>
          <a:p>
            <a:pPr algn="ctr"/>
            <a:r>
              <a:rPr lang="en-US" sz="2000" dirty="0"/>
              <a:t>(making pub-ready figures!)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2C654-6F2A-4027-B446-137AE97824FB}"/>
              </a:ext>
            </a:extLst>
          </p:cNvPr>
          <p:cNvSpPr txBox="1"/>
          <p:nvPr/>
        </p:nvSpPr>
        <p:spPr>
          <a:xfrm>
            <a:off x="5014759" y="3029613"/>
            <a:ext cx="3936735" cy="40011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Dependent tasks in separate folder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D6801-F815-4441-B501-775D7297AAFD}"/>
              </a:ext>
            </a:extLst>
          </p:cNvPr>
          <p:cNvSpPr txBox="1"/>
          <p:nvPr/>
        </p:nvSpPr>
        <p:spPr>
          <a:xfrm>
            <a:off x="5014760" y="3681113"/>
            <a:ext cx="2849080" cy="70788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Notebooks numbered by execution order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7D6D65-0B59-4B41-A557-669D03D7C018}"/>
              </a:ext>
            </a:extLst>
          </p:cNvPr>
          <p:cNvCxnSpPr>
            <a:cxnSpLocks/>
          </p:cNvCxnSpPr>
          <p:nvPr/>
        </p:nvCxnSpPr>
        <p:spPr>
          <a:xfrm flipH="1" flipV="1">
            <a:off x="3794816" y="4781541"/>
            <a:ext cx="1219943" cy="8218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3A03FB-8C66-421B-AE94-6B222E2F1D50}"/>
              </a:ext>
            </a:extLst>
          </p:cNvPr>
          <p:cNvSpPr txBox="1"/>
          <p:nvPr/>
        </p:nvSpPr>
        <p:spPr>
          <a:xfrm>
            <a:off x="5014760" y="4540571"/>
            <a:ext cx="2849080" cy="70788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Results shared between steps using pickled files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357EB3-E568-476A-8109-1B6820655A87}"/>
              </a:ext>
            </a:extLst>
          </p:cNvPr>
          <p:cNvSpPr txBox="1"/>
          <p:nvPr/>
        </p:nvSpPr>
        <p:spPr>
          <a:xfrm>
            <a:off x="5014758" y="5453333"/>
            <a:ext cx="4035209" cy="40011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bash script to re-run all notebooks</a:t>
            </a:r>
          </a:p>
        </p:txBody>
      </p:sp>
    </p:spTree>
    <p:extLst>
      <p:ext uri="{BB962C8B-B14F-4D97-AF65-F5344CB8AC3E}">
        <p14:creationId xmlns:p14="http://schemas.microsoft.com/office/powerpoint/2010/main" val="173490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4061-0ED8-4385-A117-EFD90256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Notebooks from Terminal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E10C0-858A-43C6-8E2F-BB8DD91B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D2B38-007A-462E-9019-09CC73C8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1A69E4-C3F0-4F55-A715-29D5467518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7" y="1000360"/>
            <a:ext cx="8367723" cy="50956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#! /bin/bash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This script just runs through all of the current notebooks in the proper order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runJupyter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nbconvert</a:t>
            </a:r>
            <a:r>
              <a:rPr lang="en-US" dirty="0"/>
              <a:t> --execute --</a:t>
            </a:r>
            <a:r>
              <a:rPr lang="en-US" dirty="0" err="1"/>
              <a:t>inplace</a:t>
            </a:r>
            <a:r>
              <a:rPr lang="en-US" dirty="0"/>
              <a:t> --</a:t>
            </a:r>
            <a:r>
              <a:rPr lang="en-US" dirty="0" err="1"/>
              <a:t>ExecutePreprocessor.timeout</a:t>
            </a:r>
            <a:r>
              <a:rPr lang="en-US" dirty="0"/>
              <a:t>=-1 $1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If we get too many files, we should probably create a file containing</a:t>
            </a:r>
          </a:p>
          <a:p>
            <a:pPr marL="0" indent="0">
              <a:buNone/>
            </a:pPr>
            <a:r>
              <a:rPr lang="en-US" dirty="0"/>
              <a:t>#  names of notebooks and the order in which they should be executed</a:t>
            </a:r>
          </a:p>
          <a:p>
            <a:pPr marL="0" indent="0">
              <a:buNone/>
            </a:pPr>
            <a:r>
              <a:rPr lang="en-US" dirty="0"/>
              <a:t>for n in `</a:t>
            </a:r>
            <a:r>
              <a:rPr lang="en-US" dirty="0" err="1"/>
              <a:t>seq</a:t>
            </a:r>
            <a:r>
              <a:rPr lang="en-US" dirty="0"/>
              <a:t> 0 1`; do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runJupyter</a:t>
            </a:r>
            <a:r>
              <a:rPr lang="en-US" dirty="0"/>
              <a:t> ${n}_*</a:t>
            </a:r>
            <a:r>
              <a:rPr lang="en-US" dirty="0" err="1"/>
              <a:t>nb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02420-1C1F-4871-8503-4A68FD6EDCC3}"/>
              </a:ext>
            </a:extLst>
          </p:cNvPr>
          <p:cNvSpPr txBox="1"/>
          <p:nvPr/>
        </p:nvSpPr>
        <p:spPr>
          <a:xfrm>
            <a:off x="274320" y="5865167"/>
            <a:ext cx="859889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Rerun your project often, put in “assert” statements for key results!</a:t>
            </a:r>
          </a:p>
        </p:txBody>
      </p:sp>
    </p:spTree>
    <p:extLst>
      <p:ext uri="{BB962C8B-B14F-4D97-AF65-F5344CB8AC3E}">
        <p14:creationId xmlns:p14="http://schemas.microsoft.com/office/powerpoint/2010/main" val="293131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C4FD-56D9-4B5B-83F9-47EE539F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Keeping Track of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7AE75-A98B-4073-8AFC-0D079B42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A4F8A-9EB5-4E4A-9F89-81CA45BE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629D54-377D-482B-A9D2-B564702B66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b="41806"/>
          <a:stretch/>
        </p:blipFill>
        <p:spPr>
          <a:xfrm>
            <a:off x="274320" y="994769"/>
            <a:ext cx="7055857" cy="278892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00F3C-893D-49E3-9EDA-D1951F5D6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3" y="2382054"/>
            <a:ext cx="8412480" cy="210312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1225B-9695-4D25-B35E-0337AB1B6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4016017"/>
            <a:ext cx="9144000" cy="415581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D94C3-4754-49BA-A12E-7F0A6C58CF27}"/>
              </a:ext>
            </a:extLst>
          </p:cNvPr>
          <p:cNvSpPr txBox="1"/>
          <p:nvPr/>
        </p:nvSpPr>
        <p:spPr>
          <a:xfrm>
            <a:off x="4480481" y="1241029"/>
            <a:ext cx="378154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Use GitHub to track changes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6D726D-71FC-4CB5-A095-A346E23C4E77}"/>
              </a:ext>
            </a:extLst>
          </p:cNvPr>
          <p:cNvSpPr txBox="1"/>
          <p:nvPr/>
        </p:nvSpPr>
        <p:spPr>
          <a:xfrm>
            <a:off x="4690633" y="3250963"/>
            <a:ext cx="397358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Make branches for dead-ends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E8FAE-0E39-481C-B8E9-68DF96108278}"/>
              </a:ext>
            </a:extLst>
          </p:cNvPr>
          <p:cNvSpPr txBox="1"/>
          <p:nvPr/>
        </p:nvSpPr>
        <p:spPr>
          <a:xfrm>
            <a:off x="4254713" y="5233908"/>
            <a:ext cx="488928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GitHub renders your notebooks:</a:t>
            </a:r>
          </a:p>
          <a:p>
            <a:pPr algn="ctr"/>
            <a:r>
              <a:rPr lang="en-US" sz="2400" b="1" dirty="0"/>
              <a:t>Great for Sharing with Collaborators!</a:t>
            </a:r>
          </a:p>
        </p:txBody>
      </p:sp>
    </p:spTree>
    <p:extLst>
      <p:ext uri="{BB962C8B-B14F-4D97-AF65-F5344CB8AC3E}">
        <p14:creationId xmlns:p14="http://schemas.microsoft.com/office/powerpoint/2010/main" val="369783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C0E6-A052-407A-9FD9-2E9C3A14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Take-Away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C2C68-2A22-4E6B-BBC3-F799D73F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4B8B0-77EA-438D-903D-2FE8AD09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5CC515-8917-4741-88A8-52771E63077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your notebooks like papers</a:t>
            </a:r>
          </a:p>
          <a:p>
            <a:pPr marL="320040" lvl="1" indent="0">
              <a:buNone/>
            </a:pPr>
            <a:r>
              <a:rPr lang="en-US" i="1" dirty="0"/>
              <a:t>Explain what you are doing, why, and what you found</a:t>
            </a:r>
          </a:p>
          <a:p>
            <a:pPr marL="320040" lvl="1" indent="0">
              <a:buNone/>
            </a:pPr>
            <a:r>
              <a:rPr lang="en-US" i="1" dirty="0"/>
              <a:t>Learn Markdown to include links, equations, pictures</a:t>
            </a:r>
          </a:p>
          <a:p>
            <a:pPr marL="83439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Break up complex projects into multiple steps</a:t>
            </a:r>
          </a:p>
          <a:p>
            <a:pPr marL="320040" lvl="1" indent="0">
              <a:buNone/>
            </a:pPr>
            <a:r>
              <a:rPr lang="en-US" i="1" dirty="0"/>
              <a:t>Each notebook should tell a single story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Notebooks should be easy to re-run</a:t>
            </a:r>
          </a:p>
          <a:p>
            <a:pPr marL="320040" lvl="1" indent="0">
              <a:buNone/>
            </a:pPr>
            <a:r>
              <a:rPr lang="en-US" i="1" dirty="0"/>
              <a:t>Use “Restart and Run,” bash scripts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Track your changes with Git</a:t>
            </a:r>
          </a:p>
          <a:p>
            <a:pPr marL="320040" lvl="1" indent="0">
              <a:buNone/>
            </a:pPr>
            <a:r>
              <a:rPr lang="en-US" i="1" dirty="0"/>
              <a:t>Explain what changes you made, and why</a:t>
            </a:r>
          </a:p>
        </p:txBody>
      </p:sp>
    </p:spTree>
    <p:extLst>
      <p:ext uri="{BB962C8B-B14F-4D97-AF65-F5344CB8AC3E}">
        <p14:creationId xmlns:p14="http://schemas.microsoft.com/office/powerpoint/2010/main" val="953743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824BEE-0C0D-4E9E-80CF-FBBDDA7C4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63CECE-8748-4152-9ED8-A997528D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Publication: Not Just Papers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303F0-6033-4B50-A069-CDF77ACB2F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7D077-AA69-41C8-AF2D-0E0490CF31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68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D0F2B-72DE-48A0-80D4-C896CAD3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Is my 2016 paper reproducible?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F4AF2-41E4-4A12-A2D8-878C6E3A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C9F6B-1D7A-462B-8A32-7389BC3E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C22673-5F5C-4122-8D37-1652F1D7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71143"/>
            <a:ext cx="8439838" cy="3019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E8DE0D-7ED4-475C-9BD8-27B4CB00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65" y="3304832"/>
            <a:ext cx="3675010" cy="25024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4A047F-8D34-456A-9324-094B8255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68271"/>
            <a:ext cx="3487102" cy="27755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EC441B-29A2-4399-98CB-AE9E8AD459C5}"/>
              </a:ext>
            </a:extLst>
          </p:cNvPr>
          <p:cNvSpPr txBox="1"/>
          <p:nvPr/>
        </p:nvSpPr>
        <p:spPr>
          <a:xfrm>
            <a:off x="694637" y="5512976"/>
            <a:ext cx="2544351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Method Comparison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21F5F5-3E05-4044-9DE0-68795D0DD212}"/>
              </a:ext>
            </a:extLst>
          </p:cNvPr>
          <p:cNvSpPr txBox="1"/>
          <p:nvPr/>
        </p:nvSpPr>
        <p:spPr>
          <a:xfrm>
            <a:off x="4829519" y="5297532"/>
            <a:ext cx="2416495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Predicted Materials</a:t>
            </a:r>
          </a:p>
        </p:txBody>
      </p:sp>
    </p:spTree>
    <p:extLst>
      <p:ext uri="{BB962C8B-B14F-4D97-AF65-F5344CB8AC3E}">
        <p14:creationId xmlns:p14="http://schemas.microsoft.com/office/powerpoint/2010/main" val="1073568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B109-B022-4998-9C0E-038725E8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released the code, but not </a:t>
            </a:r>
            <a:r>
              <a:rPr lang="en-US" i="1" dirty="0"/>
              <a:t>all of it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6E575-120C-4375-8AF1-CA85F330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4705F-0AF7-440C-B695-AF7C80DD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8A3C1-8F40-40A5-88AF-7F2CA6E4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40487"/>
            <a:ext cx="3214688" cy="2182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2A9B3F-AA98-47FE-9F19-BEBEEEB2709C}"/>
              </a:ext>
            </a:extLst>
          </p:cNvPr>
          <p:cNvSpPr txBox="1"/>
          <p:nvPr/>
        </p:nvSpPr>
        <p:spPr>
          <a:xfrm>
            <a:off x="416642" y="2011104"/>
            <a:ext cx="3720442" cy="4770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500" b="1" dirty="0"/>
              <a:t>From Original Source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4B762-CF69-4087-BE54-22BC14BFF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88" y="2392254"/>
            <a:ext cx="3124200" cy="2328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76A44-55A3-416D-B946-F5F6A38C532B}"/>
              </a:ext>
            </a:extLst>
          </p:cNvPr>
          <p:cNvSpPr txBox="1"/>
          <p:nvPr/>
        </p:nvSpPr>
        <p:spPr>
          <a:xfrm>
            <a:off x="4525053" y="2012334"/>
            <a:ext cx="2970621" cy="4770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500" b="1" dirty="0"/>
              <a:t>… to New Notebooks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253690A-DFD9-4982-BE85-031C9F8BBDAD}"/>
              </a:ext>
            </a:extLst>
          </p:cNvPr>
          <p:cNvSpPr/>
          <p:nvPr/>
        </p:nvSpPr>
        <p:spPr>
          <a:xfrm>
            <a:off x="3422196" y="3139940"/>
            <a:ext cx="1680484" cy="116205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2AFD-6800-4998-B98A-4F8F4A7A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 and there are differences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531CC9-079B-4218-8F65-EA22544BF9F0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847725" y="1550073"/>
            <a:ext cx="3409950" cy="24101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FB3EF-81ED-46B3-8EF0-D98A3BEF4C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38B3B-BAC6-42BC-B6E7-00EE48E128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664E26-B00D-444D-AB89-B1F17F69D1D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9600" y="1012668"/>
            <a:ext cx="3886200" cy="457200"/>
          </a:xfrm>
        </p:spPr>
        <p:txBody>
          <a:bodyPr/>
          <a:lstStyle/>
          <a:p>
            <a:pPr algn="ctr"/>
            <a:r>
              <a:rPr lang="en-US" dirty="0"/>
              <a:t>Reported Results in 2016(?)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9FD54F-2E86-4551-BA66-328225798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Replication in 2017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D29ADA-EA39-4A4A-AC70-A68722B0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71025"/>
            <a:ext cx="4276727" cy="2209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00E564-761D-435B-B6E0-7889DC4B7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1565083"/>
            <a:ext cx="3224212" cy="2395129"/>
          </a:xfrm>
          <a:prstGeom prst="rect">
            <a:avLst/>
          </a:prstGeom>
        </p:spPr>
      </p:pic>
      <p:sp>
        <p:nvSpPr>
          <p:cNvPr id="16" name="Not Equal 15">
            <a:extLst>
              <a:ext uri="{FF2B5EF4-FFF2-40B4-BE49-F238E27FC236}">
                <a16:creationId xmlns:a16="http://schemas.microsoft.com/office/drawing/2014/main" id="{33EB4D23-D606-4FBC-949D-C6C39C926D4F}"/>
              </a:ext>
            </a:extLst>
          </p:cNvPr>
          <p:cNvSpPr/>
          <p:nvPr/>
        </p:nvSpPr>
        <p:spPr>
          <a:xfrm>
            <a:off x="4133850" y="2304950"/>
            <a:ext cx="1066800" cy="781050"/>
          </a:xfrm>
          <a:prstGeom prst="mathNot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AB9BE0-9935-4C0F-83CD-E26377D3D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150" y="4266159"/>
            <a:ext cx="3837961" cy="1957251"/>
          </a:xfrm>
          <a:prstGeom prst="rect">
            <a:avLst/>
          </a:prstGeom>
        </p:spPr>
      </p:pic>
      <p:sp>
        <p:nvSpPr>
          <p:cNvPr id="17" name="Not Equal 16">
            <a:extLst>
              <a:ext uri="{FF2B5EF4-FFF2-40B4-BE49-F238E27FC236}">
                <a16:creationId xmlns:a16="http://schemas.microsoft.com/office/drawing/2014/main" id="{322E7AFA-8DF5-4A46-A9FE-9ADC0AD42B29}"/>
              </a:ext>
            </a:extLst>
          </p:cNvPr>
          <p:cNvSpPr/>
          <p:nvPr/>
        </p:nvSpPr>
        <p:spPr>
          <a:xfrm>
            <a:off x="4267200" y="4795294"/>
            <a:ext cx="1066800" cy="781050"/>
          </a:xfrm>
          <a:prstGeom prst="mathNot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0094F1-E6EC-42C1-A26F-8A5986BD98CB}"/>
              </a:ext>
            </a:extLst>
          </p:cNvPr>
          <p:cNvSpPr txBox="1"/>
          <p:nvPr/>
        </p:nvSpPr>
        <p:spPr>
          <a:xfrm>
            <a:off x="662660" y="3921082"/>
            <a:ext cx="7968400" cy="4924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600" b="1" dirty="0"/>
              <a:t>Without Exact Scripts From &lt;2016, Cannot Verify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2CD9F-D1FA-479F-9693-9D3D58DA0EE7}"/>
              </a:ext>
            </a:extLst>
          </p:cNvPr>
          <p:cNvSpPr txBox="1"/>
          <p:nvPr/>
        </p:nvSpPr>
        <p:spPr>
          <a:xfrm>
            <a:off x="1627412" y="5912375"/>
            <a:ext cx="5889176" cy="4924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600" b="1" dirty="0"/>
              <a:t>Publication Should Go Beyond the Paper!</a:t>
            </a:r>
          </a:p>
        </p:txBody>
      </p:sp>
    </p:spTree>
    <p:extLst>
      <p:ext uri="{BB962C8B-B14F-4D97-AF65-F5344CB8AC3E}">
        <p14:creationId xmlns:p14="http://schemas.microsoft.com/office/powerpoint/2010/main" val="360622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1618-1715-4A4B-8A4B-E433C9C5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Avoid this Problem?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E2A44-BD69-4600-BBF4-45234CFD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02BF6-5E00-4594-AAE8-0DA0E1EB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66DCBF-87D7-41BB-9065-8E1E76AA31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do I need to publish?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Datasets</a:t>
            </a:r>
            <a:r>
              <a:rPr lang="en-US" dirty="0"/>
              <a:t>: In a well-described format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Scripts</a:t>
            </a:r>
            <a:r>
              <a:rPr lang="en-US" dirty="0"/>
              <a:t>: Not just the core methods</a:t>
            </a:r>
            <a:endParaRPr lang="en-US" i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Outputs:</a:t>
            </a:r>
            <a:r>
              <a:rPr lang="en-US" dirty="0"/>
              <a:t> Exact version from the paper</a:t>
            </a:r>
            <a:endParaRPr lang="en-US" i="1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/>
              <a:t>Models: </a:t>
            </a:r>
            <a:r>
              <a:rPr lang="en-US" dirty="0"/>
              <a:t>In a user-friendly way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120757-10C3-4603-A8F4-C8B576EF7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078" y="1270926"/>
            <a:ext cx="2371053" cy="94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2" descr="whole_tale_logo.png">
            <a:extLst>
              <a:ext uri="{FF2B5EF4-FFF2-40B4-BE49-F238E27FC236}">
                <a16:creationId xmlns:a16="http://schemas.microsoft.com/office/drawing/2014/main" id="{B0903206-A227-42A5-A8B8-ACF0BB30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85" y="2480511"/>
            <a:ext cx="1074049" cy="112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www.materialsdatafacility.org/images/MDF-logo@2x.png">
            <a:extLst>
              <a:ext uri="{FF2B5EF4-FFF2-40B4-BE49-F238E27FC236}">
                <a16:creationId xmlns:a16="http://schemas.microsoft.com/office/drawing/2014/main" id="{14981935-45F4-4AD5-AB27-F571F01A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3870" y="3795666"/>
            <a:ext cx="2970345" cy="5870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 descr="A close up of a person&#10;&#10;Description generated with high confidence">
            <a:extLst>
              <a:ext uri="{FF2B5EF4-FFF2-40B4-BE49-F238E27FC236}">
                <a16:creationId xmlns:a16="http://schemas.microsoft.com/office/drawing/2014/main" id="{FEC830F0-C71D-4322-877E-A70F2FFC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68" y="4723032"/>
            <a:ext cx="1372968" cy="1372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6E62A4-AF2A-48BB-8559-2E490B3F94E3}"/>
              </a:ext>
            </a:extLst>
          </p:cNvPr>
          <p:cNvSpPr txBox="1"/>
          <p:nvPr/>
        </p:nvSpPr>
        <p:spPr>
          <a:xfrm>
            <a:off x="7323573" y="3043941"/>
            <a:ext cx="150554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WholeTale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FAF63-2D42-4E40-B555-B944E75E8BA1}"/>
              </a:ext>
            </a:extLst>
          </p:cNvPr>
          <p:cNvSpPr txBox="1"/>
          <p:nvPr/>
        </p:nvSpPr>
        <p:spPr>
          <a:xfrm>
            <a:off x="7639129" y="5118022"/>
            <a:ext cx="1019831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DLHub</a:t>
            </a:r>
            <a:endParaRPr lang="en-US" sz="2400" dirty="0"/>
          </a:p>
        </p:txBody>
      </p:sp>
      <p:pic>
        <p:nvPicPr>
          <p:cNvPr id="24" name="Picture 2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4E1DF35-F03C-45ED-ADD6-FD7EC6360C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20" y="2397145"/>
            <a:ext cx="1505540" cy="6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54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12DEF-91BD-4E92-B526-891252A3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“Take Home” Messages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FBD79-B542-43F0-8DD1-CD4FAFD1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99A5F-F06A-41E1-9ECC-A0F7785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65358E-DA4C-4ED9-9EC6-F57EA5636F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Tools Exist for All Parts of Informatics Workflow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 err="1"/>
              <a:t>Jupyter</a:t>
            </a:r>
            <a:r>
              <a:rPr lang="en-US" sz="2800" b="1" dirty="0"/>
              <a:t> Can Make Work Communicable, If Careful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Publishing Should Go Beyond Papers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3FB77C-D706-4B6B-8C60-EC29C3425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74" y="4920751"/>
            <a:ext cx="2371053" cy="94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2" descr="whole_tale_logo.png">
            <a:extLst>
              <a:ext uri="{FF2B5EF4-FFF2-40B4-BE49-F238E27FC236}">
                <a16:creationId xmlns:a16="http://schemas.microsoft.com/office/drawing/2014/main" id="{6DC68FF9-69E6-4EFE-A93B-2734A77C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16" y="4759777"/>
            <a:ext cx="1074049" cy="112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www.materialsdatafacility.org/images/MDF-logo@2x.png">
            <a:extLst>
              <a:ext uri="{FF2B5EF4-FFF2-40B4-BE49-F238E27FC236}">
                <a16:creationId xmlns:a16="http://schemas.microsoft.com/office/drawing/2014/main" id="{D9161352-7A88-4879-85CB-0D1EC6BC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3982" y="5074471"/>
            <a:ext cx="2970345" cy="5870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 descr="A close up of a person&#10;&#10;Description generated with high confidence">
            <a:extLst>
              <a:ext uri="{FF2B5EF4-FFF2-40B4-BE49-F238E27FC236}">
                <a16:creationId xmlns:a16="http://schemas.microsoft.com/office/drawing/2014/main" id="{D6614F54-93DB-4499-B1AC-3CD5FC4B7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28" y="4943817"/>
            <a:ext cx="925356" cy="925356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40D2318-3279-4A74-B116-5C094076DB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683" y="4987381"/>
            <a:ext cx="1637091" cy="671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2B4B23-21F2-4B00-8CD6-8A86074BA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9" y="1639104"/>
            <a:ext cx="1675237" cy="670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2" descr="Image result for excel">
            <a:extLst>
              <a:ext uri="{FF2B5EF4-FFF2-40B4-BE49-F238E27FC236}">
                <a16:creationId xmlns:a16="http://schemas.microsoft.com/office/drawing/2014/main" id="{8F34A963-778D-425B-ACDB-6303118C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1585876"/>
            <a:ext cx="760823" cy="7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https://raw.githubusercontent.com/hackingmaterials/matminer/master/docs_rst/_static/matminer_logo_small.png">
            <a:extLst>
              <a:ext uri="{FF2B5EF4-FFF2-40B4-BE49-F238E27FC236}">
                <a16:creationId xmlns:a16="http://schemas.microsoft.com/office/drawing/2014/main" id="{50A50A4F-AACE-42B6-AB71-C7FE593D4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46" y="1747073"/>
            <a:ext cx="2053517" cy="48432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scikit-learn.org/stable/_static/scikit-learn-logo-small.png">
            <a:extLst>
              <a:ext uri="{FF2B5EF4-FFF2-40B4-BE49-F238E27FC236}">
                <a16:creationId xmlns:a16="http://schemas.microsoft.com/office/drawing/2014/main" id="{059D9931-BA76-4DEC-B826-538ECAEA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90" y="1740993"/>
            <a:ext cx="1242475" cy="45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 result for tensorflow">
            <a:extLst>
              <a:ext uri="{FF2B5EF4-FFF2-40B4-BE49-F238E27FC236}">
                <a16:creationId xmlns:a16="http://schemas.microsoft.com/office/drawing/2014/main" id="{5A5663C2-D2FE-4A68-9367-D569358E1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359" y="1455364"/>
            <a:ext cx="962009" cy="8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jupyter logo">
            <a:extLst>
              <a:ext uri="{FF2B5EF4-FFF2-40B4-BE49-F238E27FC236}">
                <a16:creationId xmlns:a16="http://schemas.microsoft.com/office/drawing/2014/main" id="{6D57EC47-D5E5-4636-AC99-83E1FCB07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55" y="3042771"/>
            <a:ext cx="954787" cy="9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826BA957-7BDB-40F5-BE48-0822D98D349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b="78248"/>
          <a:stretch/>
        </p:blipFill>
        <p:spPr>
          <a:xfrm>
            <a:off x="2637527" y="3058233"/>
            <a:ext cx="5095426" cy="10228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106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Learning: What? Why?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000360"/>
                <a:ext cx="8153400" cy="536234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  <a:tabLst>
                    <a:tab pos="285750" algn="l"/>
                    <a:tab pos="1371600" algn="l"/>
                  </a:tabLst>
                </a:pPr>
                <a:r>
                  <a:rPr lang="en-US" sz="2400" b="1" dirty="0"/>
                  <a:t>	What?</a:t>
                </a:r>
                <a:r>
                  <a:rPr lang="en-US" sz="2400" i="1" dirty="0"/>
                  <a:t> 	</a:t>
                </a:r>
                <a:r>
                  <a:rPr lang="en-US" sz="2400" dirty="0"/>
                  <a:t>Algorithms that generate computer programs</a:t>
                </a:r>
              </a:p>
              <a:p>
                <a:pPr marL="0" indent="0">
                  <a:buNone/>
                  <a:tabLst>
                    <a:tab pos="285750" algn="l"/>
                    <a:tab pos="1371600" algn="l"/>
                  </a:tabLst>
                </a:pPr>
                <a:r>
                  <a:rPr lang="en-US" sz="2400" b="1" dirty="0"/>
                  <a:t>	Why? 	</a:t>
                </a:r>
                <a:r>
                  <a:rPr lang="en-US" sz="2400" dirty="0"/>
                  <a:t>Create software too complex to write manually</a:t>
                </a:r>
              </a:p>
              <a:p>
                <a:pPr marL="0" indent="0">
                  <a:buNone/>
                </a:pPr>
                <a:endParaRPr lang="en-US" sz="1200" b="1" dirty="0"/>
              </a:p>
              <a:p>
                <a:pPr marL="0" indent="0">
                  <a:buNone/>
                  <a:tabLst>
                    <a:tab pos="7886700" algn="r"/>
                  </a:tabLst>
                </a:pPr>
                <a:r>
                  <a:rPr lang="en-US" sz="2400" b="1" dirty="0"/>
                  <a:t>Supervised Learning: </a:t>
                </a:r>
                <a:r>
                  <a:rPr lang="en-US" sz="2400" dirty="0"/>
                  <a:t>Given inputs, predict output 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b="1" dirty="0"/>
                  <a:t>Common Algorithms: </a:t>
                </a:r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:r>
                  <a:rPr lang="en-US" sz="2400" b="1" dirty="0"/>
                  <a:t>Advantages:</a:t>
                </a:r>
              </a:p>
              <a:p>
                <a:pPr marL="0" indent="0">
                  <a:buNone/>
                  <a:tabLst>
                    <a:tab pos="3200400" algn="l"/>
                    <a:tab pos="6915150" algn="r"/>
                  </a:tabLst>
                </a:pPr>
                <a:r>
                  <a:rPr lang="en-US" sz="2400" b="1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</a:t>
                </a:r>
                <a:r>
                  <a:rPr lang="en-US" sz="2400" dirty="0"/>
                  <a:t> Fast	10</a:t>
                </a:r>
                <a:r>
                  <a:rPr lang="en-US" sz="2400" baseline="30000" dirty="0"/>
                  <a:t>4</a:t>
                </a:r>
                <a:r>
                  <a:rPr lang="en-US" sz="2400" dirty="0"/>
                  <a:t>-10</a:t>
                </a:r>
                <a:r>
                  <a:rPr lang="en-US" sz="2400" baseline="30000" dirty="0"/>
                  <a:t>7 </a:t>
                </a:r>
                <a:r>
                  <a:rPr lang="en-US" sz="2400" dirty="0"/>
                  <a:t>evaluations/CPU/sec</a:t>
                </a:r>
              </a:p>
              <a:p>
                <a:pPr marL="0" indent="0">
                  <a:buNone/>
                  <a:tabLst>
                    <a:tab pos="3200400" algn="l"/>
                  </a:tabLst>
                </a:pPr>
                <a:r>
                  <a:rPr lang="en-US" sz="2400" b="1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 </a:t>
                </a:r>
                <a:r>
                  <a:rPr lang="en-US" sz="2400" dirty="0">
                    <a:sym typeface="Wingdings" panose="05000000000000000000" pitchFamily="2" charset="2"/>
                  </a:rPr>
                  <a:t>Adaptable	Limited need to know underlying physics</a:t>
                </a:r>
              </a:p>
              <a:p>
                <a:pPr marL="0" indent="0">
                  <a:buNone/>
                  <a:tabLst>
                    <a:tab pos="3200400" algn="l"/>
                  </a:tabLst>
                </a:pPr>
                <a:r>
                  <a:rPr lang="en-US" sz="2400" b="1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 </a:t>
                </a:r>
                <a:r>
                  <a:rPr lang="en-US" sz="2400" dirty="0">
                    <a:sym typeface="Wingdings" panose="05000000000000000000" pitchFamily="2" charset="2"/>
                  </a:rPr>
                  <a:t>Self-correcting	Improves with more data.</a:t>
                </a:r>
              </a:p>
              <a:p>
                <a:pPr marL="0" indent="0">
                  <a:buNone/>
                  <a:tabLst>
                    <a:tab pos="3200400" algn="l"/>
                  </a:tabLst>
                </a:pPr>
                <a:r>
                  <a:rPr lang="en-US" sz="2400" b="1" dirty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 </a:t>
                </a:r>
                <a:r>
                  <a:rPr lang="en-US" sz="2400" dirty="0">
                    <a:sym typeface="Wingdings" panose="05000000000000000000" pitchFamily="2" charset="2"/>
                  </a:rPr>
                  <a:t>Unbiased	Can lead to unexpected predictions</a:t>
                </a:r>
              </a:p>
              <a:p>
                <a:pPr marL="0" indent="0">
                  <a:buNone/>
                  <a:tabLst>
                    <a:tab pos="3200400" algn="l"/>
                  </a:tabLst>
                </a:pPr>
                <a:endParaRPr lang="en-US" sz="2400" dirty="0"/>
              </a:p>
              <a:p>
                <a:pPr marL="0" indent="0">
                  <a:buNone/>
                  <a:tabLst>
                    <a:tab pos="3200400" algn="l"/>
                  </a:tabLst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000360"/>
                <a:ext cx="8153400" cy="5362340"/>
              </a:xfrm>
              <a:blipFill>
                <a:blip r:embed="rId3"/>
                <a:stretch>
                  <a:fillRect l="-972" t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1138924" y="2747473"/>
            <a:ext cx="2045924" cy="1780143"/>
            <a:chOff x="2058989" y="2430231"/>
            <a:chExt cx="3238307" cy="1970176"/>
          </a:xfrm>
        </p:grpSpPr>
        <p:grpSp>
          <p:nvGrpSpPr>
            <p:cNvPr id="8" name="Group 7"/>
            <p:cNvGrpSpPr/>
            <p:nvPr/>
          </p:nvGrpSpPr>
          <p:grpSpPr>
            <a:xfrm>
              <a:off x="2058989" y="2568714"/>
              <a:ext cx="2831779" cy="1831693"/>
              <a:chOff x="5346754" y="1580464"/>
              <a:chExt cx="2831779" cy="183169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5882183" y="1774202"/>
                <a:ext cx="2296350" cy="1310191"/>
                <a:chOff x="6005015" y="2129051"/>
                <a:chExt cx="1849223" cy="1132764"/>
              </a:xfrm>
            </p:grpSpPr>
            <p:sp>
              <p:nvSpPr>
                <p:cNvPr id="12" name="Diamond 11"/>
                <p:cNvSpPr/>
                <p:nvPr/>
              </p:nvSpPr>
              <p:spPr>
                <a:xfrm>
                  <a:off x="6383143" y="2208180"/>
                  <a:ext cx="91440" cy="91440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 flipH="1">
                  <a:off x="6005015" y="2129051"/>
                  <a:ext cx="0" cy="113276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6005015" y="3261815"/>
                  <a:ext cx="1849223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Diamond 14"/>
                <p:cNvSpPr/>
                <p:nvPr/>
              </p:nvSpPr>
              <p:spPr>
                <a:xfrm>
                  <a:off x="6562839" y="2510708"/>
                  <a:ext cx="91440" cy="91440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Diamond 15"/>
                <p:cNvSpPr/>
                <p:nvPr/>
              </p:nvSpPr>
              <p:spPr>
                <a:xfrm>
                  <a:off x="6865367" y="2472036"/>
                  <a:ext cx="91440" cy="91440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Diamond 16"/>
                <p:cNvSpPr/>
                <p:nvPr/>
              </p:nvSpPr>
              <p:spPr>
                <a:xfrm>
                  <a:off x="7102295" y="2784116"/>
                  <a:ext cx="91440" cy="91440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7162658" y="2512980"/>
                  <a:ext cx="91440" cy="91440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Diamond 18"/>
                <p:cNvSpPr/>
                <p:nvPr/>
              </p:nvSpPr>
              <p:spPr>
                <a:xfrm>
                  <a:off x="7431746" y="2895317"/>
                  <a:ext cx="91440" cy="91440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7740054" y="3042825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  <a:endParaRPr lang="en-US" baseline="-25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46754" y="1580464"/>
                <a:ext cx="288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  <a:endParaRPr lang="en-US" baseline="-25000" dirty="0"/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>
              <a:off x="3120748" y="3025160"/>
              <a:ext cx="1450672" cy="784774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594417" y="2430231"/>
                  <a:ext cx="2702879" cy="4017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417" y="2430231"/>
                  <a:ext cx="2702879" cy="401733"/>
                </a:xfrm>
                <a:prstGeom prst="rect">
                  <a:avLst/>
                </a:prstGeom>
                <a:blipFill>
                  <a:blip r:embed="rId4"/>
                  <a:stretch>
                    <a:fillRect b="-16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/>
          <p:cNvSpPr txBox="1"/>
          <p:nvPr/>
        </p:nvSpPr>
        <p:spPr>
          <a:xfrm>
            <a:off x="130632" y="3276509"/>
            <a:ext cx="122584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Linear Regression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193586" y="3168250"/>
            <a:ext cx="1751207" cy="1035265"/>
            <a:chOff x="5011509" y="3183894"/>
            <a:chExt cx="1955404" cy="1527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550997" y="3183894"/>
                  <a:ext cx="864793" cy="49967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&lt;4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997" y="3183894"/>
                  <a:ext cx="864793" cy="4996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011509" y="4212172"/>
                  <a:ext cx="799512" cy="49967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509" y="4212172"/>
                  <a:ext cx="799512" cy="4996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6039060" y="4212172"/>
                  <a:ext cx="927853" cy="49967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060" y="4212172"/>
                  <a:ext cx="927853" cy="49967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/>
            <p:cNvCxnSpPr>
              <a:stCxn id="36" idx="2"/>
              <a:endCxn id="37" idx="0"/>
            </p:cNvCxnSpPr>
            <p:nvPr/>
          </p:nvCxnSpPr>
          <p:spPr>
            <a:xfrm rot="5400000">
              <a:off x="5433028" y="3661805"/>
              <a:ext cx="528605" cy="57212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36" idx="2"/>
              <a:endCxn id="38" idx="0"/>
            </p:cNvCxnSpPr>
            <p:nvPr/>
          </p:nvCxnSpPr>
          <p:spPr>
            <a:xfrm rot="16200000" flipH="1">
              <a:off x="5978888" y="3688072"/>
              <a:ext cx="528605" cy="51959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3026294" y="3275265"/>
            <a:ext cx="1099876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Trees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59819" y="3237256"/>
            <a:ext cx="115713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Neural Networks</a:t>
            </a:r>
          </a:p>
        </p:txBody>
      </p:sp>
      <p:pic>
        <p:nvPicPr>
          <p:cNvPr id="42" name="Picture 4" descr="http://www.nature.com/polopoly_fs/7.33483.1453824868!/image/WEB_Go---1.jpg_gen/derivatives/landscape_630/WEB_Go---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6679" y="2969264"/>
            <a:ext cx="1289370" cy="13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418252" y="4360763"/>
            <a:ext cx="150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nature.com</a:t>
            </a:r>
          </a:p>
        </p:txBody>
      </p:sp>
    </p:spTree>
    <p:extLst>
      <p:ext uri="{BB962C8B-B14F-4D97-AF65-F5344CB8AC3E}">
        <p14:creationId xmlns:p14="http://schemas.microsoft.com/office/powerpoint/2010/main" val="334884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9" grpId="0" animBg="1"/>
      <p:bldP spid="39" grpId="0" animBg="1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F7C-1E6B-419B-958C-BCF4CF44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4161E-80AA-419C-9E2C-54F48F1A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420C5-453D-4C45-B494-622DACF0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A0A899-250A-4727-9B2B-F8A26554793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Goal: </a:t>
            </a:r>
            <a:r>
              <a:rPr lang="en-US" sz="2800" dirty="0"/>
              <a:t>Pass on “lessons learned” from doing</a:t>
            </a:r>
            <a:br>
              <a:rPr lang="en-US" sz="2800" dirty="0"/>
            </a:br>
            <a:r>
              <a:rPr lang="en-US" sz="2800" dirty="0"/>
              <a:t>	 materials informatics</a:t>
            </a: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 Few General Questions: </a:t>
            </a:r>
          </a:p>
          <a:p>
            <a:pPr lvl="1"/>
            <a:r>
              <a:rPr lang="en-US" sz="2400" dirty="0"/>
              <a:t>How Should I Construct a Problem?</a:t>
            </a:r>
          </a:p>
          <a:p>
            <a:pPr lvl="1"/>
            <a:r>
              <a:rPr lang="en-US" sz="2400" dirty="0"/>
              <a:t>What Tools Are Available? </a:t>
            </a:r>
          </a:p>
          <a:p>
            <a:pPr lvl="1"/>
            <a:r>
              <a:rPr lang="en-US" sz="2400" dirty="0"/>
              <a:t>How Should I Organize My Project?</a:t>
            </a:r>
          </a:p>
          <a:p>
            <a:pPr lvl="1"/>
            <a:r>
              <a:rPr lang="en-US" sz="2400" dirty="0"/>
              <a:t>What About Publishing?</a:t>
            </a:r>
          </a:p>
        </p:txBody>
      </p:sp>
    </p:spTree>
    <p:extLst>
      <p:ext uri="{BB962C8B-B14F-4D97-AF65-F5344CB8AC3E}">
        <p14:creationId xmlns:p14="http://schemas.microsoft.com/office/powerpoint/2010/main" val="151875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A66B30-9536-499F-B531-C68B95A38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Practical concerns:</a:t>
            </a:r>
          </a:p>
          <a:p>
            <a:pPr marL="457200" indent="-457200">
              <a:buFontTx/>
              <a:buChar char="-"/>
            </a:pPr>
            <a:r>
              <a:rPr lang="en-US" dirty="0"/>
              <a:t>What tools should I use?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 should I avoid doing unneeded work?</a:t>
            </a:r>
          </a:p>
          <a:p>
            <a:pPr marL="457200" indent="-457200">
              <a:buFontTx/>
              <a:buChar char="-"/>
            </a:pPr>
            <a:r>
              <a:rPr lang="en-US" dirty="0"/>
              <a:t>How to make sure my science is reproducible?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74BDD8-D4EA-45C0-8C80-019E0436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make/use ML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A12FF-6AA0-47EC-AE5D-E44FFF8FB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362FB-23BD-421B-B606-2DB73DA0DD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34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Materials Informatics Workflow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6954" y="6228811"/>
            <a:ext cx="54210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235974" y="694132"/>
          <a:ext cx="8908026" cy="183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09600" y="2715075"/>
            <a:ext cx="1229032" cy="1068456"/>
            <a:chOff x="609600" y="4300933"/>
            <a:chExt cx="1229032" cy="1068456"/>
          </a:xfrm>
        </p:grpSpPr>
        <p:sp>
          <p:nvSpPr>
            <p:cNvPr id="8" name="Can 7"/>
            <p:cNvSpPr/>
            <p:nvPr/>
          </p:nvSpPr>
          <p:spPr>
            <a:xfrm>
              <a:off x="609600" y="4300933"/>
              <a:ext cx="614516" cy="905248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1224116" y="4327364"/>
              <a:ext cx="614516" cy="905248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an 9"/>
            <p:cNvSpPr/>
            <p:nvPr/>
          </p:nvSpPr>
          <p:spPr>
            <a:xfrm>
              <a:off x="936523" y="4464141"/>
              <a:ext cx="614516" cy="905248"/>
            </a:xfrm>
            <a:prstGeom prst="ca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4574297" y="2673793"/>
              <a:ext cx="2227647" cy="1112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7425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25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25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-1.0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2292864"/>
                  </p:ext>
                </p:extLst>
              </p:nvPr>
            </p:nvGraphicFramePr>
            <p:xfrm>
              <a:off x="4574297" y="2673793"/>
              <a:ext cx="2227647" cy="1112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74254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25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25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820" t="-1639" r="-20327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100820" t="-1639" r="-10327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200820" t="-1639" r="-327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-1.0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R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ysDashDot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0650" y="3017687"/>
                <a:ext cx="202485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650" y="3017687"/>
                <a:ext cx="2024850" cy="424732"/>
              </a:xfrm>
              <a:prstGeom prst="rect">
                <a:avLst/>
              </a:prstGeom>
              <a:blipFill rotWithShape="0"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2109016" y="2321984"/>
            <a:ext cx="2377054" cy="1816138"/>
            <a:chOff x="2109016" y="4099984"/>
            <a:chExt cx="2377054" cy="1816138"/>
          </a:xfrm>
        </p:grpSpPr>
        <p:grpSp>
          <p:nvGrpSpPr>
            <p:cNvPr id="39" name="Group 38"/>
            <p:cNvGrpSpPr/>
            <p:nvPr/>
          </p:nvGrpSpPr>
          <p:grpSpPr>
            <a:xfrm>
              <a:off x="2109016" y="4099984"/>
              <a:ext cx="909980" cy="902462"/>
              <a:chOff x="1681988" y="5259534"/>
              <a:chExt cx="909980" cy="902462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786194" y="5369389"/>
                <a:ext cx="805774" cy="698884"/>
                <a:chOff x="1786194" y="5369389"/>
                <a:chExt cx="805774" cy="698884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1956308" y="5871986"/>
                  <a:ext cx="528779" cy="1649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Cube 10"/>
                <p:cNvSpPr/>
                <p:nvPr/>
              </p:nvSpPr>
              <p:spPr>
                <a:xfrm>
                  <a:off x="1790191" y="5369389"/>
                  <a:ext cx="715617" cy="695937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409088" y="577270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 flipH="1">
                  <a:off x="1786194" y="5871986"/>
                  <a:ext cx="162474" cy="19628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1967791" y="5380815"/>
                  <a:ext cx="4552" cy="48350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1896837" y="575988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98751" y="5475565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393647" y="527271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01303" y="5259534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81988" y="5979116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230896" y="546082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10767" y="5973886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067296" y="564893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109016" y="5013660"/>
              <a:ext cx="909980" cy="902462"/>
              <a:chOff x="1681988" y="5259534"/>
              <a:chExt cx="909980" cy="90246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1786194" y="5369389"/>
                <a:ext cx="805774" cy="698884"/>
                <a:chOff x="1786194" y="5369389"/>
                <a:chExt cx="805774" cy="698884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1956308" y="5871986"/>
                  <a:ext cx="528779" cy="1649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Cube 50"/>
                <p:cNvSpPr/>
                <p:nvPr/>
              </p:nvSpPr>
              <p:spPr>
                <a:xfrm>
                  <a:off x="1790191" y="5369389"/>
                  <a:ext cx="715617" cy="695937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2409088" y="577270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1786194" y="5871986"/>
                  <a:ext cx="162474" cy="19628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flipH="1">
                  <a:off x="1967791" y="5380815"/>
                  <a:ext cx="4552" cy="48350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Oval 41"/>
              <p:cNvSpPr/>
              <p:nvPr/>
            </p:nvSpPr>
            <p:spPr>
              <a:xfrm>
                <a:off x="1896837" y="575988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98751" y="5475565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393647" y="527271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901303" y="5259534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681988" y="5979116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230896" y="546082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210767" y="5973886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067296" y="564893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3075684" y="4355424"/>
                  <a:ext cx="1410386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4" y="4355424"/>
                  <a:ext cx="1410386" cy="3915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075684" y="5269100"/>
                  <a:ext cx="1410386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4" y="5269100"/>
                  <a:ext cx="1410386" cy="39158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59541" y="2109538"/>
                <a:ext cx="506036" cy="575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541" y="2109538"/>
                <a:ext cx="506036" cy="57547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258807" y="2135667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807" y="2135667"/>
                <a:ext cx="47295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7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9AF71F-7880-41AE-BEDA-006610D5CF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428660"/>
            <a:ext cx="8153400" cy="46673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/>
              <a:t>Collect data, define training set</a:t>
            </a:r>
          </a:p>
          <a:p>
            <a:pPr marL="0" indent="0">
              <a:buNone/>
            </a:pPr>
            <a:r>
              <a:rPr lang="en-US" sz="2600" b="1" dirty="0"/>
              <a:t>Challenge 1: </a:t>
            </a:r>
            <a:r>
              <a:rPr lang="en-US" sz="2600" dirty="0"/>
              <a:t>Finding/storing structured datasets</a:t>
            </a:r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r>
              <a:rPr lang="en-US" sz="2600" b="1"/>
              <a:t>Challenge </a:t>
            </a:r>
            <a:r>
              <a:rPr lang="en-US" sz="2600" b="1" dirty="0"/>
              <a:t>2: </a:t>
            </a:r>
            <a:r>
              <a:rPr lang="en-US" sz="2600" dirty="0"/>
              <a:t>Clearly define inputs and outputs</a:t>
            </a:r>
            <a:endParaRPr lang="en-US" sz="2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44E17-CA96-4931-BDE4-28603451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 and Processing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7462C-D5E5-4753-BBCC-6F12BD2B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776F8-4AC3-41A1-88A1-78FFEB18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E211984-1391-4555-AF5B-DC97382B2065}"/>
              </a:ext>
            </a:extLst>
          </p:cNvPr>
          <p:cNvGraphicFramePr/>
          <p:nvPr/>
        </p:nvGraphicFramePr>
        <p:xfrm>
          <a:off x="548640" y="884586"/>
          <a:ext cx="8595360" cy="544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A9348DDF-161D-4B90-A460-8751FF5F34A8}"/>
              </a:ext>
            </a:extLst>
          </p:cNvPr>
          <p:cNvGrpSpPr/>
          <p:nvPr/>
        </p:nvGrpSpPr>
        <p:grpSpPr>
          <a:xfrm>
            <a:off x="2566394" y="2663099"/>
            <a:ext cx="4065285" cy="2235391"/>
            <a:chOff x="3647480" y="2522478"/>
            <a:chExt cx="4859701" cy="25823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D45ABF-3589-4E0E-A332-68165B89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5767" y="4482486"/>
              <a:ext cx="939800" cy="6223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2CDFFF-50FC-4255-B0CF-72931B6F3276}"/>
                </a:ext>
              </a:extLst>
            </p:cNvPr>
            <p:cNvGrpSpPr/>
            <p:nvPr/>
          </p:nvGrpSpPr>
          <p:grpSpPr>
            <a:xfrm>
              <a:off x="3647480" y="2522478"/>
              <a:ext cx="4859701" cy="2531211"/>
              <a:chOff x="3647480" y="2522478"/>
              <a:chExt cx="4859701" cy="253121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4DC840-464C-4770-9A23-03771CF9E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0459" y="2878543"/>
                <a:ext cx="4706722" cy="920539"/>
              </a:xfrm>
              <a:prstGeom prst="rect">
                <a:avLst/>
              </a:prstGeom>
            </p:spPr>
          </p:pic>
          <p:pic>
            <p:nvPicPr>
              <p:cNvPr id="9" name="Picture 2" descr="Image result for citrine informatics logo">
                <a:extLst>
                  <a:ext uri="{FF2B5EF4-FFF2-40B4-BE49-F238E27FC236}">
                    <a16:creationId xmlns:a16="http://schemas.microsoft.com/office/drawing/2014/main" id="{DD1280DB-BCC3-4FFB-B381-BA729A28FC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2559" y="2522478"/>
                <a:ext cx="1812827" cy="1813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94" name="Picture 2" descr="http://khazana.uconn.edu/images/bg_header_thin.jpg">
                <a:extLst>
                  <a:ext uri="{FF2B5EF4-FFF2-40B4-BE49-F238E27FC236}">
                    <a16:creationId xmlns:a16="http://schemas.microsoft.com/office/drawing/2014/main" id="{FA1A2201-118E-47B0-9CE9-6F45E7C5CE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3" t="21316" r="69474" b="14473"/>
              <a:stretch/>
            </p:blipFill>
            <p:spPr bwMode="auto">
              <a:xfrm>
                <a:off x="4324449" y="4071962"/>
                <a:ext cx="2999827" cy="729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1E037C9-02F4-437D-BFAA-C74947531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0683" y="3827071"/>
                <a:ext cx="1105287" cy="4169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A0987DF-BB80-4489-8B3F-0555DC27A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7480" y="4206466"/>
                <a:ext cx="842464" cy="847223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B2FFF1-788E-46A6-A942-83E081CFFB23}"/>
              </a:ext>
            </a:extLst>
          </p:cNvPr>
          <p:cNvGrpSpPr/>
          <p:nvPr/>
        </p:nvGrpSpPr>
        <p:grpSpPr>
          <a:xfrm>
            <a:off x="203514" y="2874771"/>
            <a:ext cx="2155333" cy="2122158"/>
            <a:chOff x="64720" y="2869395"/>
            <a:chExt cx="2607236" cy="2423346"/>
          </a:xfrm>
        </p:grpSpPr>
        <p:pic>
          <p:nvPicPr>
            <p:cNvPr id="7" name="Picture 2" descr="https://static-content.springer.com/image/art%3A10.1007%2Fs11837-016-2000-4/MediaObjects/11837_2016_2000_Fig3_HTML.gif">
              <a:extLst>
                <a:ext uri="{FF2B5EF4-FFF2-40B4-BE49-F238E27FC236}">
                  <a16:creationId xmlns:a16="http://schemas.microsoft.com/office/drawing/2014/main" id="{7BBED179-A4BF-4A13-A19C-8DD55046D8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313"/>
            <a:stretch/>
          </p:blipFill>
          <p:spPr bwMode="auto">
            <a:xfrm>
              <a:off x="64720" y="2869395"/>
              <a:ext cx="2440005" cy="1870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D3A81F5-9320-419F-A78A-380F9D226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8211" y="4111554"/>
              <a:ext cx="780857" cy="6900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30690A-86E1-45F9-A86D-1AA9A0CC4415}"/>
                </a:ext>
              </a:extLst>
            </p:cNvPr>
            <p:cNvSpPr txBox="1"/>
            <p:nvPr/>
          </p:nvSpPr>
          <p:spPr>
            <a:xfrm>
              <a:off x="141343" y="4703480"/>
              <a:ext cx="11924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rgbClr val="274887"/>
                  </a:solidFill>
                </a:rPr>
                <a:t>Materials Commons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95E690-C837-4680-946E-697FB6E28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3057" y="4618257"/>
              <a:ext cx="1438899" cy="67448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C37E318-6F2B-4857-8198-8F341DE2BC62}"/>
              </a:ext>
            </a:extLst>
          </p:cNvPr>
          <p:cNvSpPr txBox="1"/>
          <p:nvPr/>
        </p:nvSpPr>
        <p:spPr>
          <a:xfrm>
            <a:off x="636819" y="2491264"/>
            <a:ext cx="1393908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LIMS Tools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9B40C-65EC-43FC-B541-17185B9E2990}"/>
              </a:ext>
            </a:extLst>
          </p:cNvPr>
          <p:cNvSpPr txBox="1"/>
          <p:nvPr/>
        </p:nvSpPr>
        <p:spPr>
          <a:xfrm>
            <a:off x="3751162" y="2447655"/>
            <a:ext cx="1940852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Data Resources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6264FD-45E0-46A1-AA71-3993A7C03871}"/>
              </a:ext>
            </a:extLst>
          </p:cNvPr>
          <p:cNvSpPr txBox="1"/>
          <p:nvPr/>
        </p:nvSpPr>
        <p:spPr>
          <a:xfrm>
            <a:off x="7444958" y="2452437"/>
            <a:ext cx="631904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NLP</a:t>
            </a:r>
          </a:p>
        </p:txBody>
      </p:sp>
      <p:pic>
        <p:nvPicPr>
          <p:cNvPr id="1026" name="Picture 2" descr="Image result for excel">
            <a:extLst>
              <a:ext uri="{FF2B5EF4-FFF2-40B4-BE49-F238E27FC236}">
                <a16:creationId xmlns:a16="http://schemas.microsoft.com/office/drawing/2014/main" id="{FE2581F8-1472-4429-9A09-899E034D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19" y="2980828"/>
            <a:ext cx="933213" cy="91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B980B7D-144C-4207-9C3C-3F39DB8DC820}"/>
              </a:ext>
            </a:extLst>
          </p:cNvPr>
          <p:cNvGrpSpPr/>
          <p:nvPr/>
        </p:nvGrpSpPr>
        <p:grpSpPr>
          <a:xfrm>
            <a:off x="6535429" y="2631984"/>
            <a:ext cx="2594455" cy="2264993"/>
            <a:chOff x="6631679" y="2603109"/>
            <a:chExt cx="2594455" cy="226499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D1E9611-EF56-4A69-83EA-A8F799F8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723004" y="3016316"/>
              <a:ext cx="1516485" cy="696204"/>
            </a:xfrm>
            <a:prstGeom prst="rect">
              <a:avLst/>
            </a:prstGeom>
          </p:spPr>
        </p:pic>
        <p:pic>
          <p:nvPicPr>
            <p:cNvPr id="2050" name="Picture 2" descr="Image result for snorkel logo nlp">
              <a:extLst>
                <a:ext uri="{FF2B5EF4-FFF2-40B4-BE49-F238E27FC236}">
                  <a16:creationId xmlns:a16="http://schemas.microsoft.com/office/drawing/2014/main" id="{7350F7A3-42F6-4251-86C9-718F807B0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995" y="2603109"/>
              <a:ext cx="1172372" cy="2169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EC7D34-287C-4C4B-BA65-B9ED01EE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31679" y="4249293"/>
              <a:ext cx="2594455" cy="61880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90E94E-99FD-473E-A6F6-DD9F929282A1}"/>
              </a:ext>
            </a:extLst>
          </p:cNvPr>
          <p:cNvGrpSpPr/>
          <p:nvPr/>
        </p:nvGrpSpPr>
        <p:grpSpPr>
          <a:xfrm>
            <a:off x="7087753" y="5099456"/>
            <a:ext cx="1742303" cy="1205219"/>
            <a:chOff x="2109016" y="4099984"/>
            <a:chExt cx="2377054" cy="18161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0F60A0-D9C4-40B4-9E5B-E2497CDAD03C}"/>
                </a:ext>
              </a:extLst>
            </p:cNvPr>
            <p:cNvGrpSpPr/>
            <p:nvPr/>
          </p:nvGrpSpPr>
          <p:grpSpPr>
            <a:xfrm>
              <a:off x="2109016" y="4099984"/>
              <a:ext cx="909980" cy="902462"/>
              <a:chOff x="1681988" y="5259534"/>
              <a:chExt cx="909980" cy="90246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D83BD31-B09D-4083-9CAB-A5019FFEF167}"/>
                  </a:ext>
                </a:extLst>
              </p:cNvPr>
              <p:cNvGrpSpPr/>
              <p:nvPr/>
            </p:nvGrpSpPr>
            <p:grpSpPr>
              <a:xfrm>
                <a:off x="1786194" y="5369389"/>
                <a:ext cx="805774" cy="698884"/>
                <a:chOff x="1786194" y="5369389"/>
                <a:chExt cx="805774" cy="698884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3555ED2-6FBA-4E5B-BB07-51C8DEBC180B}"/>
                    </a:ext>
                  </a:extLst>
                </p:cNvPr>
                <p:cNvCxnSpPr/>
                <p:nvPr/>
              </p:nvCxnSpPr>
              <p:spPr>
                <a:xfrm flipV="1">
                  <a:off x="1956308" y="5871986"/>
                  <a:ext cx="528779" cy="1649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Cube 56">
                  <a:extLst>
                    <a:ext uri="{FF2B5EF4-FFF2-40B4-BE49-F238E27FC236}">
                      <a16:creationId xmlns:a16="http://schemas.microsoft.com/office/drawing/2014/main" id="{0B8ED404-A0D8-4322-ADD0-9F19144107AD}"/>
                    </a:ext>
                  </a:extLst>
                </p:cNvPr>
                <p:cNvSpPr/>
                <p:nvPr/>
              </p:nvSpPr>
              <p:spPr>
                <a:xfrm>
                  <a:off x="1790191" y="5369389"/>
                  <a:ext cx="715617" cy="695937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EC7430A-0ADA-4579-AEDF-6D25D07DCA7F}"/>
                    </a:ext>
                  </a:extLst>
                </p:cNvPr>
                <p:cNvSpPr/>
                <p:nvPr/>
              </p:nvSpPr>
              <p:spPr>
                <a:xfrm>
                  <a:off x="2409088" y="577270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E3673F1-48E5-4E20-91A0-44FAA4148C21}"/>
                    </a:ext>
                  </a:extLst>
                </p:cNvPr>
                <p:cNvCxnSpPr/>
                <p:nvPr/>
              </p:nvCxnSpPr>
              <p:spPr>
                <a:xfrm flipH="1">
                  <a:off x="1786194" y="5871986"/>
                  <a:ext cx="162474" cy="19628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FE62796-0B2A-4A54-8558-6A621E1ABDE7}"/>
                    </a:ext>
                  </a:extLst>
                </p:cNvPr>
                <p:cNvCxnSpPr/>
                <p:nvPr/>
              </p:nvCxnSpPr>
              <p:spPr>
                <a:xfrm flipH="1">
                  <a:off x="1967791" y="5380815"/>
                  <a:ext cx="4552" cy="48350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BC7273B-134B-48D9-8EC5-E3FD4E1D1099}"/>
                  </a:ext>
                </a:extLst>
              </p:cNvPr>
              <p:cNvSpPr/>
              <p:nvPr/>
            </p:nvSpPr>
            <p:spPr>
              <a:xfrm>
                <a:off x="1896837" y="575988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0D427FC-ED9E-4B6D-9FE6-57F02165FAEF}"/>
                  </a:ext>
                </a:extLst>
              </p:cNvPr>
              <p:cNvSpPr/>
              <p:nvPr/>
            </p:nvSpPr>
            <p:spPr>
              <a:xfrm>
                <a:off x="1698751" y="5475565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50684C2-99F9-44C1-BA54-96F8A6933280}"/>
                  </a:ext>
                </a:extLst>
              </p:cNvPr>
              <p:cNvSpPr/>
              <p:nvPr/>
            </p:nvSpPr>
            <p:spPr>
              <a:xfrm>
                <a:off x="2393647" y="527271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BB5FA42-5D85-43C6-8C9D-A9A61C1AFE0B}"/>
                  </a:ext>
                </a:extLst>
              </p:cNvPr>
              <p:cNvSpPr/>
              <p:nvPr/>
            </p:nvSpPr>
            <p:spPr>
              <a:xfrm>
                <a:off x="1901303" y="5259534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B004F3F-5F33-4783-B907-D21F1078702B}"/>
                  </a:ext>
                </a:extLst>
              </p:cNvPr>
              <p:cNvSpPr/>
              <p:nvPr/>
            </p:nvSpPr>
            <p:spPr>
              <a:xfrm>
                <a:off x="1681988" y="5979116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88118CA-8BF3-44F1-ADAD-AA36904E30D4}"/>
                  </a:ext>
                </a:extLst>
              </p:cNvPr>
              <p:cNvSpPr/>
              <p:nvPr/>
            </p:nvSpPr>
            <p:spPr>
              <a:xfrm>
                <a:off x="2230896" y="546082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AD9791D-09B6-4247-800A-AE0AE0430C91}"/>
                  </a:ext>
                </a:extLst>
              </p:cNvPr>
              <p:cNvSpPr/>
              <p:nvPr/>
            </p:nvSpPr>
            <p:spPr>
              <a:xfrm>
                <a:off x="2210767" y="5973886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48F9144-BC3D-4699-9616-ACDD88B5095E}"/>
                  </a:ext>
                </a:extLst>
              </p:cNvPr>
              <p:cNvSpPr/>
              <p:nvPr/>
            </p:nvSpPr>
            <p:spPr>
              <a:xfrm>
                <a:off x="2067296" y="564893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09D6B3-49A7-40DA-84E8-69FCBC99B0B0}"/>
                </a:ext>
              </a:extLst>
            </p:cNvPr>
            <p:cNvGrpSpPr/>
            <p:nvPr/>
          </p:nvGrpSpPr>
          <p:grpSpPr>
            <a:xfrm>
              <a:off x="2109016" y="5013660"/>
              <a:ext cx="909980" cy="902462"/>
              <a:chOff x="1681988" y="5259534"/>
              <a:chExt cx="909980" cy="90246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3CE09D8-78F4-47DE-86D4-1E0C95EC6360}"/>
                  </a:ext>
                </a:extLst>
              </p:cNvPr>
              <p:cNvGrpSpPr/>
              <p:nvPr/>
            </p:nvGrpSpPr>
            <p:grpSpPr>
              <a:xfrm>
                <a:off x="1786194" y="5369389"/>
                <a:ext cx="805774" cy="698884"/>
                <a:chOff x="1786194" y="5369389"/>
                <a:chExt cx="805774" cy="698884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9A62208-D53E-4121-BAF1-6073A3437A5C}"/>
                    </a:ext>
                  </a:extLst>
                </p:cNvPr>
                <p:cNvCxnSpPr/>
                <p:nvPr/>
              </p:nvCxnSpPr>
              <p:spPr>
                <a:xfrm flipV="1">
                  <a:off x="1956308" y="5871986"/>
                  <a:ext cx="528779" cy="1649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Cube 42">
                  <a:extLst>
                    <a:ext uri="{FF2B5EF4-FFF2-40B4-BE49-F238E27FC236}">
                      <a16:creationId xmlns:a16="http://schemas.microsoft.com/office/drawing/2014/main" id="{70BD59F8-68DC-4F4F-8A64-02535BDEDDFF}"/>
                    </a:ext>
                  </a:extLst>
                </p:cNvPr>
                <p:cNvSpPr/>
                <p:nvPr/>
              </p:nvSpPr>
              <p:spPr>
                <a:xfrm>
                  <a:off x="1790191" y="5369389"/>
                  <a:ext cx="715617" cy="695937"/>
                </a:xfrm>
                <a:prstGeom prst="cub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7F195D9-C2DA-411C-94DB-B7F1D7FCFAE3}"/>
                    </a:ext>
                  </a:extLst>
                </p:cNvPr>
                <p:cNvSpPr/>
                <p:nvPr/>
              </p:nvSpPr>
              <p:spPr>
                <a:xfrm>
                  <a:off x="2409088" y="577270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68E1A89-1AFF-4F09-B25D-97B386A2A7F3}"/>
                    </a:ext>
                  </a:extLst>
                </p:cNvPr>
                <p:cNvCxnSpPr/>
                <p:nvPr/>
              </p:nvCxnSpPr>
              <p:spPr>
                <a:xfrm flipH="1">
                  <a:off x="1786194" y="5871986"/>
                  <a:ext cx="162474" cy="19628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BA04251-35D2-42A6-88D1-787869A91F82}"/>
                    </a:ext>
                  </a:extLst>
                </p:cNvPr>
                <p:cNvCxnSpPr/>
                <p:nvPr/>
              </p:nvCxnSpPr>
              <p:spPr>
                <a:xfrm flipH="1">
                  <a:off x="1967791" y="5380815"/>
                  <a:ext cx="4552" cy="48350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FDF3375-ECE2-448D-95C4-379420783886}"/>
                  </a:ext>
                </a:extLst>
              </p:cNvPr>
              <p:cNvSpPr/>
              <p:nvPr/>
            </p:nvSpPr>
            <p:spPr>
              <a:xfrm>
                <a:off x="1896837" y="575988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C0A2EA0-F0BD-4D70-980D-84C74BB6BCA8}"/>
                  </a:ext>
                </a:extLst>
              </p:cNvPr>
              <p:cNvSpPr/>
              <p:nvPr/>
            </p:nvSpPr>
            <p:spPr>
              <a:xfrm>
                <a:off x="1698751" y="5475565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79D2C1-33EE-4E6D-93BA-287574A272BD}"/>
                  </a:ext>
                </a:extLst>
              </p:cNvPr>
              <p:cNvSpPr/>
              <p:nvPr/>
            </p:nvSpPr>
            <p:spPr>
              <a:xfrm>
                <a:off x="2393647" y="527271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6011AEB-CF67-4D77-B6FA-EE296C7C5EE4}"/>
                  </a:ext>
                </a:extLst>
              </p:cNvPr>
              <p:cNvSpPr/>
              <p:nvPr/>
            </p:nvSpPr>
            <p:spPr>
              <a:xfrm>
                <a:off x="1901303" y="5259534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5AB628A-2534-4B2F-9C38-BFC4BFE64274}"/>
                  </a:ext>
                </a:extLst>
              </p:cNvPr>
              <p:cNvSpPr/>
              <p:nvPr/>
            </p:nvSpPr>
            <p:spPr>
              <a:xfrm>
                <a:off x="1681988" y="5979116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7C23C38-BFA3-45CB-9A63-DA89A92AC0A1}"/>
                  </a:ext>
                </a:extLst>
              </p:cNvPr>
              <p:cNvSpPr/>
              <p:nvPr/>
            </p:nvSpPr>
            <p:spPr>
              <a:xfrm>
                <a:off x="2230896" y="546082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2A24061-A4E6-406E-A519-31B3032FCF31}"/>
                  </a:ext>
                </a:extLst>
              </p:cNvPr>
              <p:cNvSpPr/>
              <p:nvPr/>
            </p:nvSpPr>
            <p:spPr>
              <a:xfrm>
                <a:off x="2210767" y="5973886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1E00CD8-FEE9-47A0-9F9D-5851186BBD7F}"/>
                  </a:ext>
                </a:extLst>
              </p:cNvPr>
              <p:cNvSpPr/>
              <p:nvPr/>
            </p:nvSpPr>
            <p:spPr>
              <a:xfrm>
                <a:off x="2067296" y="564893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544995-5A96-4C47-A769-B2C23AC1BF9E}"/>
                    </a:ext>
                  </a:extLst>
                </p:cNvPr>
                <p:cNvSpPr txBox="1"/>
                <p:nvPr/>
              </p:nvSpPr>
              <p:spPr>
                <a:xfrm>
                  <a:off x="3075684" y="4355424"/>
                  <a:ext cx="1410386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4" y="4355424"/>
                  <a:ext cx="1410386" cy="39158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D661835-581D-405A-B7D3-FE31F8300797}"/>
                    </a:ext>
                  </a:extLst>
                </p:cNvPr>
                <p:cNvSpPr txBox="1"/>
                <p:nvPr/>
              </p:nvSpPr>
              <p:spPr>
                <a:xfrm>
                  <a:off x="3075684" y="5269100"/>
                  <a:ext cx="1410386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4" y="5269100"/>
                  <a:ext cx="1410386" cy="39158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A044-7CD3-47F5-8C39-844480ED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Data Management Need Not Be Fancy…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73B541-EB2F-4F16-834A-34B46EC7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516CE-4896-4CF1-98CA-CF599CE6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B19A-E334-4606-8CBB-5D7CD060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45519"/>
            <a:ext cx="5534025" cy="3019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DA4F12-E0F5-4423-8C08-DEC16EBD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702" y="2439485"/>
            <a:ext cx="5810250" cy="1609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638A2-4C38-4C2E-A604-812D956C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949197"/>
            <a:ext cx="9777646" cy="357891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1E9A3E-C08D-4369-A500-57E5385C9716}"/>
              </a:ext>
            </a:extLst>
          </p:cNvPr>
          <p:cNvCxnSpPr/>
          <p:nvPr/>
        </p:nvCxnSpPr>
        <p:spPr>
          <a:xfrm>
            <a:off x="1270535" y="2358189"/>
            <a:ext cx="1473167" cy="39704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45B9CD-5487-4D30-BC69-902CF4F27FC0}"/>
              </a:ext>
            </a:extLst>
          </p:cNvPr>
          <p:cNvCxnSpPr>
            <a:cxnSpLocks/>
          </p:cNvCxnSpPr>
          <p:nvPr/>
        </p:nvCxnSpPr>
        <p:spPr>
          <a:xfrm>
            <a:off x="4098758" y="2955675"/>
            <a:ext cx="0" cy="130926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F9FD53-D0F0-4C22-B5D6-0985BF72BB16}"/>
              </a:ext>
            </a:extLst>
          </p:cNvPr>
          <p:cNvSpPr txBox="1"/>
          <p:nvPr/>
        </p:nvSpPr>
        <p:spPr>
          <a:xfrm>
            <a:off x="1385325" y="5235725"/>
            <a:ext cx="6373348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Knowing “what you have” and “where you got it” </a:t>
            </a:r>
            <a:br>
              <a:rPr lang="en-US" sz="2400" dirty="0"/>
            </a:br>
            <a:r>
              <a:rPr lang="en-US" sz="2400" dirty="0"/>
              <a:t>should not rely on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CB7BD-6CAB-41DA-A1ED-D088CF4D9164}"/>
              </a:ext>
            </a:extLst>
          </p:cNvPr>
          <p:cNvSpPr txBox="1"/>
          <p:nvPr/>
        </p:nvSpPr>
        <p:spPr>
          <a:xfrm>
            <a:off x="5155523" y="1392754"/>
            <a:ext cx="3425618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Write code to format data</a:t>
            </a:r>
          </a:p>
          <a:p>
            <a:pPr algn="ctr"/>
            <a:r>
              <a:rPr lang="en-US" sz="2400" dirty="0"/>
              <a:t>(Don’t edit by hand!)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38F8C0-9274-4169-9001-5B62D153C43C}"/>
              </a:ext>
            </a:extLst>
          </p:cNvPr>
          <p:cNvCxnSpPr>
            <a:stCxn id="5" idx="1"/>
          </p:cNvCxnSpPr>
          <p:nvPr/>
        </p:nvCxnSpPr>
        <p:spPr>
          <a:xfrm flipH="1">
            <a:off x="3917482" y="1808253"/>
            <a:ext cx="1238041" cy="800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6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5985-76F0-407F-BBFC-85CDD79C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…but There Are Modern Tools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9F8346-B0BC-4610-ACC0-D8EB81B3B1F8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0" y="1587499"/>
            <a:ext cx="4495800" cy="538537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1B6A6C-996E-4EDD-A190-7F1C0FA8B5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43914" y="1740579"/>
            <a:ext cx="5402452" cy="45129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0967F-0263-434E-9DBC-9F7251819B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DAF5DD-95CB-4CEB-BB25-CFA56A6D3FD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78311-2FC4-4EFF-9605-15266BBBA8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59FF76-4B54-4092-8CCC-D62282E0534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Common Data Curation System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C930BA-AD36-473F-9074-84684C381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Citrination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0AAB64-EBF8-4E85-8B7C-27949EB3AE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116" y="5664909"/>
            <a:ext cx="2371053" cy="94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2" descr="https://upload.wikimedia.org/wikipedia/commons/thumb/e/ee/NIST_logo.svg/320px-NIST_logo.svg.png">
            <a:extLst>
              <a:ext uri="{FF2B5EF4-FFF2-40B4-BE49-F238E27FC236}">
                <a16:creationId xmlns:a16="http://schemas.microsoft.com/office/drawing/2014/main" id="{1E168BFB-02AA-4BAE-8111-0A8ED0023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872" y="5664909"/>
            <a:ext cx="1773944" cy="46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F4F49-88B3-4CD3-A141-4766969E7B80}"/>
              </a:ext>
            </a:extLst>
          </p:cNvPr>
          <p:cNvSpPr txBox="1"/>
          <p:nvPr/>
        </p:nvSpPr>
        <p:spPr>
          <a:xfrm>
            <a:off x="1235824" y="4912730"/>
            <a:ext cx="6519991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Organizing your data provides a solid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299517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27518F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LW">
      <a:majorFont>
        <a:latin typeface="Candara"/>
        <a:ea typeface=""/>
        <a:cs typeface=""/>
      </a:majorFont>
      <a:minorFont>
        <a:latin typeface="Calibri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18823</TotalTime>
  <Words>1118</Words>
  <Application>Microsoft Office PowerPoint</Application>
  <PresentationFormat>On-screen Show (4:3)</PresentationFormat>
  <Paragraphs>328</Paragraphs>
  <Slides>29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Candara</vt:lpstr>
      <vt:lpstr>Wingdings</vt:lpstr>
      <vt:lpstr>Wingdings 2</vt:lpstr>
      <vt:lpstr>Median</vt:lpstr>
      <vt:lpstr>A Practical Tutorial for  Jupyter Notebooks</vt:lpstr>
      <vt:lpstr>What is Materials Informatics</vt:lpstr>
      <vt:lpstr>Machine Learning: What? Why?</vt:lpstr>
      <vt:lpstr>Objectives</vt:lpstr>
      <vt:lpstr>How to make/use ML models?</vt:lpstr>
      <vt:lpstr>Materials Informatics Workflow</vt:lpstr>
      <vt:lpstr>Data Collection and Processing</vt:lpstr>
      <vt:lpstr>Data Management Need Not Be Fancy…</vt:lpstr>
      <vt:lpstr>…but There Are Modern Tools</vt:lpstr>
      <vt:lpstr>Data Representation</vt:lpstr>
      <vt:lpstr>Matminer: “Featurizer” Library</vt:lpstr>
      <vt:lpstr>Fit a model to the data</vt:lpstr>
      <vt:lpstr>Think Hard About Validation</vt:lpstr>
      <vt:lpstr>How to Organize? [Jupyter]</vt:lpstr>
      <vt:lpstr>What is Jupyter? Why care?</vt:lpstr>
      <vt:lpstr>How I write a notebook</vt:lpstr>
      <vt:lpstr>Example Step</vt:lpstr>
      <vt:lpstr>The Full Narrative</vt:lpstr>
      <vt:lpstr>Pitfalls When Making Notebooks</vt:lpstr>
      <vt:lpstr>Organizing Multiple Notebooks</vt:lpstr>
      <vt:lpstr>Running Notebooks from Terminal</vt:lpstr>
      <vt:lpstr>Keeping Track of Project</vt:lpstr>
      <vt:lpstr>Take-Away Points</vt:lpstr>
      <vt:lpstr>Publication: Not Just Papers</vt:lpstr>
      <vt:lpstr>Is my 2016 paper reproducible?</vt:lpstr>
      <vt:lpstr>I released the code, but not all of it</vt:lpstr>
      <vt:lpstr>… and there are differences</vt:lpstr>
      <vt:lpstr>How Do We Avoid this Problem? </vt:lpstr>
      <vt:lpstr>“Take Home”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Materials Discovery</dc:title>
  <dc:creator>Logan Ward</dc:creator>
  <dc:description>Trim Excess Out</dc:description>
  <cp:lastModifiedBy>Tchoua, Roselyne</cp:lastModifiedBy>
  <cp:revision>797</cp:revision>
  <dcterms:created xsi:type="dcterms:W3CDTF">2011-04-28T20:11:55Z</dcterms:created>
  <dcterms:modified xsi:type="dcterms:W3CDTF">2019-09-24T21:14:01Z</dcterms:modified>
</cp:coreProperties>
</file>